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86" r:id="rId2"/>
    <p:sldId id="257" r:id="rId3"/>
    <p:sldId id="258" r:id="rId4"/>
    <p:sldId id="268" r:id="rId5"/>
    <p:sldId id="259" r:id="rId6"/>
    <p:sldId id="260" r:id="rId7"/>
    <p:sldId id="284" r:id="rId8"/>
    <p:sldId id="281" r:id="rId9"/>
    <p:sldId id="261" r:id="rId10"/>
    <p:sldId id="262" r:id="rId11"/>
    <p:sldId id="263" r:id="rId12"/>
    <p:sldId id="269" r:id="rId13"/>
    <p:sldId id="264" r:id="rId14"/>
    <p:sldId id="285" r:id="rId15"/>
    <p:sldId id="267" r:id="rId16"/>
    <p:sldId id="266" r:id="rId17"/>
    <p:sldId id="279" r:id="rId18"/>
    <p:sldId id="274" r:id="rId19"/>
    <p:sldId id="277" r:id="rId20"/>
    <p:sldId id="278" r:id="rId21"/>
  </p:sldIdLst>
  <p:sldSz cx="9144000" cy="5143500" type="screen16x9"/>
  <p:notesSz cx="6858000" cy="9144000"/>
  <p:embeddedFontLst>
    <p:embeddedFont>
      <p:font typeface="Economica" panose="02000506040000020004" pitchFamily="2"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63"/>
    <p:restoredTop sz="91435"/>
  </p:normalViewPr>
  <p:slideViewPr>
    <p:cSldViewPr snapToGrid="0">
      <p:cViewPr>
        <p:scale>
          <a:sx n="200" d="100"/>
          <a:sy n="200" d="100"/>
        </p:scale>
        <p:origin x="1664" y="8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30T08:10:40.324"/>
    </inkml:context>
    <inkml:brush xml:id="br0">
      <inkml:brushProperty name="width" value="0.05" units="cm"/>
      <inkml:brushProperty name="height" value="0.05" units="cm"/>
    </inkml:brush>
  </inkml:definitions>
  <inkml:trace contextRef="#ctx0" brushRef="#br0">1 0 24575,'0'36'0,"0"0"0,0 20 0,0 15 0,0-21 0,0 9 0,0 9 0,0 4 0,0 3 0,0 1 0,0-3 0,0-4-1229,0-9 0,0-1 0,0-1 0,0-1 1,0 2-1,0 1 0,0 3 0,0 2 1114,0-8 0,0 2 1,0 2-1,0 2 1,0 2-1,0 0 0,0 2 1,0-1-1,0-1 1,0 1-1,0-3 1,0 0-1,0-3-101,0 8 1,0-1-1,0-1 1,0-1-1,0 0 1,0-1 0,0-2-1,0 0 1,0-1-1,0-1 216,0 3 0,0-3 0,0 0 0,0-2 0,0 0 0,0 0 0,0 2 0,0 3-88,0-2 0,0 1 0,0 2 0,0 1 0,0 0 0,0 1 1,0-1-1,0-1 0,0-3 0,0-1 88,0 10 0,0-4 0,0-1 0,0-1 0,0 0 0,0 3 0,0 2-226,0-6 1,0 3-1,0 2 1,0 0 0,0 1-1,0 0 1,0-1 0,0 0-1,0-2 226,0 3 0,0 1 0,0-2 0,0 1 0,0-1 0,0-3 0,0 0 0,0-4 0,0 2 0,0-3 0,0-3 0,0 0 0,0 0 0,0 2 0,0 4 0,0 2 0,0 1 0,0-2 0,0-2 0,0-3 58,0 6 1,0-5 0,0-2-1,0 4-58,0-2 0,0 1 0,0 1 0,0-2 0,0-2 232,0-2 0,0-3 0,0-1 0,0 0-232,0 17 0,0 0 0,0-5 794,0 0 0,0-1-794,0-13 0,0 2 0,0-1 0,0 18 0,0-3 0,0-10 0,0-5 1557,0-10 1,0-3-1558,0-2 0,0-2 4129,0 7-4129,0 10 3262,0-13-3262,0-10 2575,0-10-2575,0-2 553,0-9-553,0 0 0,0-3 0,0-1 0,0-1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CAE12451-8807-55AA-912A-F6F500ABF805}"/>
            </a:ext>
          </a:extLst>
        </p:cNvPr>
        <p:cNvGrpSpPr/>
        <p:nvPr/>
      </p:nvGrpSpPr>
      <p:grpSpPr>
        <a:xfrm>
          <a:off x="0" y="0"/>
          <a:ext cx="0" cy="0"/>
          <a:chOff x="0" y="0"/>
          <a:chExt cx="0" cy="0"/>
        </a:xfrm>
      </p:grpSpPr>
      <p:sp>
        <p:nvSpPr>
          <p:cNvPr id="59" name="Google Shape;59;p:notes">
            <a:extLst>
              <a:ext uri="{FF2B5EF4-FFF2-40B4-BE49-F238E27FC236}">
                <a16:creationId xmlns:a16="http://schemas.microsoft.com/office/drawing/2014/main" id="{2574AF92-0DA5-D880-1C30-95B230EBD7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a:extLst>
              <a:ext uri="{FF2B5EF4-FFF2-40B4-BE49-F238E27FC236}">
                <a16:creationId xmlns:a16="http://schemas.microsoft.com/office/drawing/2014/main" id="{6DC9E04F-6CD5-A2DA-3B59-EF1ADBA6AB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3880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16b2adad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16b2adad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процесу</a:t>
            </a:r>
            <a:r>
              <a:rPr lang="ru-RU" dirty="0">
                <a:solidFill>
                  <a:srgbClr val="0D0D0D"/>
                </a:solidFill>
                <a:highlight>
                  <a:srgbClr val="FFFFFF"/>
                </a:highlight>
              </a:rPr>
              <a:t> </a:t>
            </a:r>
            <a:r>
              <a:rPr lang="ru-RU" dirty="0" err="1">
                <a:solidFill>
                  <a:srgbClr val="0D0D0D"/>
                </a:solidFill>
                <a:highlight>
                  <a:srgbClr val="FFFFFF"/>
                </a:highlight>
              </a:rPr>
              <a:t>розробки</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Вибрані</a:t>
            </a:r>
            <a:r>
              <a:rPr lang="ru-RU" dirty="0">
                <a:solidFill>
                  <a:srgbClr val="0D0D0D"/>
                </a:solidFill>
                <a:highlight>
                  <a:srgbClr val="FFFFFF"/>
                </a:highlight>
              </a:rPr>
              <a:t> </a:t>
            </a:r>
            <a:r>
              <a:rPr lang="ru-RU" dirty="0" err="1">
                <a:solidFill>
                  <a:srgbClr val="0D0D0D"/>
                </a:solidFill>
                <a:highlight>
                  <a:srgbClr val="FFFFFF"/>
                </a:highlight>
              </a:rPr>
              <a:t>мови</a:t>
            </a:r>
            <a:r>
              <a:rPr lang="ru-RU" dirty="0">
                <a:solidFill>
                  <a:srgbClr val="0D0D0D"/>
                </a:solidFill>
                <a:highlight>
                  <a:srgbClr val="FFFFFF"/>
                </a:highlight>
              </a:rPr>
              <a:t> </a:t>
            </a:r>
            <a:r>
              <a:rPr lang="ru-RU" dirty="0" err="1">
                <a:solidFill>
                  <a:srgbClr val="0D0D0D"/>
                </a:solidFill>
                <a:highlight>
                  <a:srgbClr val="FFFFFF"/>
                </a:highlight>
              </a:rPr>
              <a:t>програмування</a:t>
            </a:r>
            <a:r>
              <a:rPr lang="ru-RU" dirty="0">
                <a:solidFill>
                  <a:srgbClr val="0D0D0D"/>
                </a:solidFill>
                <a:highlight>
                  <a:srgbClr val="FFFFFF"/>
                </a:highlight>
              </a:rPr>
              <a:t> та фреймворки</a:t>
            </a:r>
            <a:endParaRPr lang="ru-RU" dirty="0">
              <a:solidFill>
                <a:srgbClr val="0D0D0D"/>
              </a:solidFill>
              <a:highlight>
                <a:srgbClr val="FFFFFF"/>
              </a:highlight>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16b2adad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16b2adad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Методи</a:t>
            </a:r>
            <a:endParaRPr lang="ru-RU" dirty="0">
              <a:latin typeface="Economica" panose="020B0604020202020204" charset="0"/>
            </a:endParaRPr>
          </a:p>
          <a:p>
            <a:pPr marL="0" lvl="0" indent="0" algn="l" rtl="0">
              <a:spcBef>
                <a:spcPts val="1200"/>
              </a:spcBef>
              <a:spcAft>
                <a:spcPts val="0"/>
              </a:spcAft>
              <a:buNone/>
            </a:pPr>
            <a:r>
              <a:rPr lang="ru-RU" dirty="0" err="1"/>
              <a:t>Вхідні</a:t>
            </a:r>
            <a:r>
              <a:rPr lang="ru-RU" dirty="0"/>
              <a:t> </a:t>
            </a:r>
            <a:r>
              <a:rPr lang="ru-RU" dirty="0" err="1"/>
              <a:t>дані</a:t>
            </a:r>
            <a:endParaRPr lang="ru-RU" dirty="0">
              <a:latin typeface="Economica" panose="020B0604020202020204" charset="0"/>
            </a:endParaRPr>
          </a:p>
          <a:p>
            <a:pPr marL="0" lvl="0" indent="0" algn="l" rtl="0">
              <a:spcBef>
                <a:spcPts val="1200"/>
              </a:spcBef>
              <a:spcAft>
                <a:spcPts val="0"/>
              </a:spcAft>
              <a:buNone/>
            </a:pPr>
            <a:r>
              <a:rPr lang="ru-RU" dirty="0" err="1"/>
              <a:t>Критерії</a:t>
            </a:r>
            <a:r>
              <a:rPr lang="ru-RU" dirty="0"/>
              <a:t> </a:t>
            </a:r>
            <a:endParaRPr lang="ru-RU" dirty="0">
              <a:latin typeface="Economica" panose="020B0604020202020204" charset="0"/>
            </a:endParaRPr>
          </a:p>
          <a:p>
            <a:pPr marL="0" lvl="0" indent="0" algn="l" rtl="0">
              <a:spcBef>
                <a:spcPts val="1200"/>
              </a:spcBef>
              <a:spcAft>
                <a:spcPts val="0"/>
              </a:spcAft>
              <a:buNone/>
            </a:pPr>
            <a:r>
              <a:rPr lang="ru-RU" dirty="0" err="1"/>
              <a:t>Послідовність</a:t>
            </a:r>
            <a:r>
              <a:rPr lang="ru-RU" dirty="0"/>
              <a:t> </a:t>
            </a:r>
            <a:endParaRPr lang="ru-RU" dirty="0">
              <a:latin typeface="Economica" panose="020B0604020202020204" charset="0"/>
            </a:endParaRPr>
          </a:p>
          <a:p>
            <a:pPr marL="0" lvl="0" indent="0" algn="l" rtl="0">
              <a:spcBef>
                <a:spcPts val="1200"/>
              </a:spcBef>
              <a:spcAft>
                <a:spcPts val="1200"/>
              </a:spcAft>
              <a:buNone/>
            </a:pPr>
            <a:r>
              <a:rPr lang="ru-RU" dirty="0" err="1"/>
              <a:t>Вимірювання</a:t>
            </a: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3449B80E-2C91-C1A0-C84E-F60B39D84306}"/>
            </a:ext>
          </a:extLst>
        </p:cNvPr>
        <p:cNvGrpSpPr/>
        <p:nvPr/>
      </p:nvGrpSpPr>
      <p:grpSpPr>
        <a:xfrm>
          <a:off x="0" y="0"/>
          <a:ext cx="0" cy="0"/>
          <a:chOff x="0" y="0"/>
          <a:chExt cx="0" cy="0"/>
        </a:xfrm>
      </p:grpSpPr>
      <p:sp>
        <p:nvSpPr>
          <p:cNvPr id="110" name="Google Shape;110;g2e16b2adad1_0_30:notes">
            <a:extLst>
              <a:ext uri="{FF2B5EF4-FFF2-40B4-BE49-F238E27FC236}">
                <a16:creationId xmlns:a16="http://schemas.microsoft.com/office/drawing/2014/main" id="{6F8A1D81-DD8F-1802-41A7-FA8E63FB8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16b2adad1_0_30:notes">
            <a:extLst>
              <a:ext uri="{FF2B5EF4-FFF2-40B4-BE49-F238E27FC236}">
                <a16:creationId xmlns:a16="http://schemas.microsoft.com/office/drawing/2014/main" id="{81A9C4DE-9C22-04D5-659F-126833374B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Методи</a:t>
            </a:r>
            <a:endParaRPr lang="ru-RU" dirty="0">
              <a:latin typeface="Economica" panose="020B0604020202020204" charset="0"/>
            </a:endParaRPr>
          </a:p>
          <a:p>
            <a:pPr marL="0" lvl="0" indent="0" algn="l" rtl="0">
              <a:spcBef>
                <a:spcPts val="1200"/>
              </a:spcBef>
              <a:spcAft>
                <a:spcPts val="0"/>
              </a:spcAft>
              <a:buNone/>
            </a:pPr>
            <a:r>
              <a:rPr lang="ru-RU" dirty="0" err="1"/>
              <a:t>Вхідні</a:t>
            </a:r>
            <a:r>
              <a:rPr lang="ru-RU" dirty="0"/>
              <a:t> </a:t>
            </a:r>
            <a:r>
              <a:rPr lang="ru-RU" dirty="0" err="1"/>
              <a:t>дані</a:t>
            </a:r>
            <a:endParaRPr lang="ru-RU" dirty="0">
              <a:latin typeface="Economica" panose="020B0604020202020204" charset="0"/>
            </a:endParaRPr>
          </a:p>
          <a:p>
            <a:pPr marL="0" lvl="0" indent="0" algn="l" rtl="0">
              <a:spcBef>
                <a:spcPts val="1200"/>
              </a:spcBef>
              <a:spcAft>
                <a:spcPts val="0"/>
              </a:spcAft>
              <a:buNone/>
            </a:pPr>
            <a:r>
              <a:rPr lang="ru-RU" dirty="0" err="1"/>
              <a:t>Критерії</a:t>
            </a:r>
            <a:r>
              <a:rPr lang="ru-RU" dirty="0"/>
              <a:t> </a:t>
            </a:r>
            <a:endParaRPr lang="ru-RU" dirty="0">
              <a:latin typeface="Economica" panose="020B0604020202020204" charset="0"/>
            </a:endParaRPr>
          </a:p>
          <a:p>
            <a:pPr marL="0" lvl="0" indent="0" algn="l" rtl="0">
              <a:spcBef>
                <a:spcPts val="1200"/>
              </a:spcBef>
              <a:spcAft>
                <a:spcPts val="0"/>
              </a:spcAft>
              <a:buNone/>
            </a:pPr>
            <a:r>
              <a:rPr lang="ru-RU" dirty="0" err="1"/>
              <a:t>Послідовність</a:t>
            </a:r>
            <a:r>
              <a:rPr lang="ru-RU" dirty="0"/>
              <a:t> </a:t>
            </a:r>
            <a:endParaRPr lang="ru-RU" dirty="0">
              <a:latin typeface="Economica" panose="020B0604020202020204" charset="0"/>
            </a:endParaRPr>
          </a:p>
          <a:p>
            <a:pPr marL="0" lvl="0" indent="0" algn="l" rtl="0">
              <a:spcBef>
                <a:spcPts val="1200"/>
              </a:spcBef>
              <a:spcAft>
                <a:spcPts val="1200"/>
              </a:spcAft>
              <a:buNone/>
            </a:pPr>
            <a:r>
              <a:rPr lang="ru-RU" dirty="0" err="1"/>
              <a:t>Вимірювання</a:t>
            </a:r>
            <a:endParaRPr lang="ru-RU" dirty="0">
              <a:latin typeface="Economic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556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16b2adad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16b2ada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якісні</a:t>
            </a:r>
            <a:r>
              <a:rPr lang="ru-RU" dirty="0"/>
              <a:t> та </a:t>
            </a:r>
            <a:r>
              <a:rPr lang="ru-RU" dirty="0" err="1"/>
              <a:t>кількісні</a:t>
            </a:r>
            <a:r>
              <a:rPr lang="ru-RU" dirty="0"/>
              <a:t> </a:t>
            </a:r>
            <a:r>
              <a:rPr lang="ru-RU" dirty="0" err="1"/>
              <a:t>дані</a:t>
            </a:r>
            <a:endParaRPr lang="ru-RU" dirty="0">
              <a:latin typeface="Economica" panose="020B0604020202020204" charset="0"/>
            </a:endParaRPr>
          </a:p>
          <a:p>
            <a:pPr marL="0" lvl="0" indent="0" algn="l" rtl="0">
              <a:spcBef>
                <a:spcPts val="1200"/>
              </a:spcBef>
              <a:spcAft>
                <a:spcPts val="0"/>
              </a:spcAft>
              <a:buNone/>
            </a:pPr>
            <a:r>
              <a:rPr lang="ru-RU" dirty="0" err="1"/>
              <a:t>таблиці</a:t>
            </a:r>
            <a:endParaRPr lang="ru-RU" dirty="0">
              <a:latin typeface="Economica" panose="020B0604020202020204" charset="0"/>
            </a:endParaRPr>
          </a:p>
          <a:p>
            <a:pPr marL="0" lvl="0" indent="0" algn="l" rtl="0">
              <a:spcBef>
                <a:spcPts val="1200"/>
              </a:spcBef>
              <a:spcAft>
                <a:spcPts val="0"/>
              </a:spcAft>
              <a:buNone/>
            </a:pPr>
            <a:r>
              <a:rPr lang="ru-RU" dirty="0" err="1"/>
              <a:t>графіки</a:t>
            </a:r>
            <a:endParaRPr lang="ru-RU" dirty="0">
              <a:latin typeface="Economica" panose="020B0604020202020204" charset="0"/>
            </a:endParaRPr>
          </a:p>
          <a:p>
            <a:pPr marL="0" lvl="0" indent="0" algn="l" rtl="0">
              <a:spcBef>
                <a:spcPts val="1200"/>
              </a:spcBef>
              <a:spcAft>
                <a:spcPts val="1200"/>
              </a:spcAft>
              <a:buNone/>
            </a:pPr>
            <a:r>
              <a:rPr lang="ru-RU" dirty="0" err="1"/>
              <a:t>діаграми</a:t>
            </a: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a:extLst>
            <a:ext uri="{FF2B5EF4-FFF2-40B4-BE49-F238E27FC236}">
              <a16:creationId xmlns:a16="http://schemas.microsoft.com/office/drawing/2014/main" id="{42640F80-AAF0-D14C-ADC7-C5C9E3B8CBD1}"/>
            </a:ext>
          </a:extLst>
        </p:cNvPr>
        <p:cNvGrpSpPr/>
        <p:nvPr/>
      </p:nvGrpSpPr>
      <p:grpSpPr>
        <a:xfrm>
          <a:off x="0" y="0"/>
          <a:ext cx="0" cy="0"/>
          <a:chOff x="0" y="0"/>
          <a:chExt cx="0" cy="0"/>
        </a:xfrm>
      </p:grpSpPr>
      <p:sp>
        <p:nvSpPr>
          <p:cNvPr id="117" name="Google Shape;117;g2e16b2adad1_0_35:notes">
            <a:extLst>
              <a:ext uri="{FF2B5EF4-FFF2-40B4-BE49-F238E27FC236}">
                <a16:creationId xmlns:a16="http://schemas.microsoft.com/office/drawing/2014/main" id="{AA491738-2200-AE58-EFF0-DCD0128BC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16b2adad1_0_35:notes">
            <a:extLst>
              <a:ext uri="{FF2B5EF4-FFF2-40B4-BE49-F238E27FC236}">
                <a16:creationId xmlns:a16="http://schemas.microsoft.com/office/drawing/2014/main" id="{4A49F934-2862-3700-1BB9-77FA9CB299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якісні</a:t>
            </a:r>
            <a:r>
              <a:rPr lang="ru-RU" dirty="0"/>
              <a:t> та </a:t>
            </a:r>
            <a:r>
              <a:rPr lang="ru-RU" dirty="0" err="1"/>
              <a:t>кількісні</a:t>
            </a:r>
            <a:r>
              <a:rPr lang="ru-RU" dirty="0"/>
              <a:t> </a:t>
            </a:r>
            <a:r>
              <a:rPr lang="ru-RU" dirty="0" err="1"/>
              <a:t>дані</a:t>
            </a:r>
            <a:endParaRPr lang="ru-RU" dirty="0">
              <a:latin typeface="Economica" panose="020B0604020202020204" charset="0"/>
            </a:endParaRPr>
          </a:p>
          <a:p>
            <a:pPr marL="0" lvl="0" indent="0" algn="l" rtl="0">
              <a:spcBef>
                <a:spcPts val="1200"/>
              </a:spcBef>
              <a:spcAft>
                <a:spcPts val="0"/>
              </a:spcAft>
              <a:buNone/>
            </a:pPr>
            <a:r>
              <a:rPr lang="ru-RU" dirty="0" err="1"/>
              <a:t>таблиці</a:t>
            </a:r>
            <a:endParaRPr lang="ru-RU" dirty="0">
              <a:latin typeface="Economica" panose="020B0604020202020204" charset="0"/>
            </a:endParaRPr>
          </a:p>
          <a:p>
            <a:pPr marL="0" lvl="0" indent="0" algn="l" rtl="0">
              <a:spcBef>
                <a:spcPts val="1200"/>
              </a:spcBef>
              <a:spcAft>
                <a:spcPts val="0"/>
              </a:spcAft>
              <a:buNone/>
            </a:pPr>
            <a:r>
              <a:rPr lang="ru-RU" dirty="0" err="1"/>
              <a:t>графіки</a:t>
            </a:r>
            <a:endParaRPr lang="ru-RU" dirty="0">
              <a:latin typeface="Economica" panose="020B0604020202020204" charset="0"/>
            </a:endParaRPr>
          </a:p>
          <a:p>
            <a:pPr marL="0" lvl="0" indent="0" algn="l" rtl="0">
              <a:spcBef>
                <a:spcPts val="1200"/>
              </a:spcBef>
              <a:spcAft>
                <a:spcPts val="1200"/>
              </a:spcAft>
              <a:buNone/>
            </a:pPr>
            <a:r>
              <a:rPr lang="ru-RU" dirty="0" err="1"/>
              <a:t>діаграми</a:t>
            </a:r>
            <a:endParaRPr lang="ru-RU" dirty="0">
              <a:latin typeface="Economic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80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16b2adad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16b2adad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реалістичність</a:t>
            </a:r>
            <a:r>
              <a:rPr lang="ru-RU" dirty="0"/>
              <a:t> та </a:t>
            </a:r>
            <a:r>
              <a:rPr lang="ru-RU" dirty="0" err="1"/>
              <a:t>корисність</a:t>
            </a:r>
            <a:r>
              <a:rPr lang="ru-RU" dirty="0"/>
              <a:t> </a:t>
            </a:r>
            <a:r>
              <a:rPr lang="ru-RU" dirty="0" err="1"/>
              <a:t>отриманих</a:t>
            </a:r>
            <a:r>
              <a:rPr lang="ru-RU" dirty="0"/>
              <a:t> </a:t>
            </a:r>
            <a:r>
              <a:rPr lang="ru-RU" dirty="0" err="1"/>
              <a:t>результатів</a:t>
            </a:r>
            <a:r>
              <a:rPr lang="ru-RU" dirty="0"/>
              <a:t> </a:t>
            </a:r>
            <a:endParaRPr lang="ru-RU" dirty="0">
              <a:latin typeface="Economica" panose="020B0604020202020204" charset="0"/>
            </a:endParaRPr>
          </a:p>
          <a:p>
            <a:pPr marL="0" lvl="0" indent="0" algn="l" rtl="0">
              <a:spcBef>
                <a:spcPts val="1200"/>
              </a:spcBef>
              <a:spcAft>
                <a:spcPts val="1200"/>
              </a:spcAft>
              <a:buNone/>
            </a:pPr>
            <a:r>
              <a:rPr lang="ru-RU" dirty="0" err="1"/>
              <a:t>можливий</a:t>
            </a:r>
            <a:r>
              <a:rPr lang="ru-RU" dirty="0"/>
              <a:t> </a:t>
            </a:r>
            <a:r>
              <a:rPr lang="ru-RU" dirty="0" err="1"/>
              <a:t>розвиток</a:t>
            </a:r>
            <a:r>
              <a:rPr lang="ru-RU" dirty="0"/>
              <a:t> </a:t>
            </a:r>
            <a:r>
              <a:rPr lang="ru-RU" dirty="0" err="1"/>
              <a:t>досліджень</a:t>
            </a:r>
            <a:r>
              <a:rPr lang="ru-RU" dirty="0"/>
              <a:t> </a:t>
            </a: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16b2adad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16b2adad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сертифікат</a:t>
            </a:r>
            <a:r>
              <a:rPr lang="ru-RU" dirty="0"/>
              <a:t> про участь у </a:t>
            </a:r>
            <a:r>
              <a:rPr lang="ru-RU" dirty="0" err="1"/>
              <a:t>конференціях</a:t>
            </a:r>
            <a:endParaRPr lang="ru-RU" dirty="0">
              <a:latin typeface="Economica" panose="020B0604020202020204" charset="0"/>
            </a:endParaRPr>
          </a:p>
          <a:p>
            <a:pPr marL="0" lvl="0" indent="0" algn="l" rtl="0">
              <a:spcBef>
                <a:spcPts val="1200"/>
              </a:spcBef>
              <a:spcAft>
                <a:spcPts val="1200"/>
              </a:spcAft>
              <a:buNone/>
            </a:pPr>
            <a:r>
              <a:rPr lang="ru-RU" dirty="0" err="1"/>
              <a:t>копія</a:t>
            </a:r>
            <a:r>
              <a:rPr lang="ru-RU" dirty="0"/>
              <a:t> </a:t>
            </a:r>
            <a:r>
              <a:rPr lang="ru-RU" dirty="0" err="1"/>
              <a:t>опублікованої</a:t>
            </a:r>
            <a:r>
              <a:rPr lang="ru-RU" dirty="0"/>
              <a:t> </a:t>
            </a:r>
            <a:r>
              <a:rPr lang="ru-RU" dirty="0" err="1"/>
              <a:t>статті</a:t>
            </a: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170dabd9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4170dabd9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4170dabd9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4170dabd9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170dabd9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170dabd9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ddf96669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ddf96669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err="1"/>
              <a:t>Актуальність</a:t>
            </a:r>
            <a:r>
              <a:rPr lang="ru-RU" dirty="0"/>
              <a:t> та стан </a:t>
            </a:r>
            <a:r>
              <a:rPr lang="ru-RU" dirty="0" err="1"/>
              <a:t>розвитку</a:t>
            </a:r>
            <a:r>
              <a:rPr lang="ru-RU" dirty="0"/>
              <a:t> </a:t>
            </a:r>
            <a:r>
              <a:rPr lang="ru-RU" dirty="0" err="1"/>
              <a:t>галузі</a:t>
            </a:r>
            <a:r>
              <a:rPr lang="ru-RU" dirty="0"/>
              <a:t> </a:t>
            </a:r>
            <a:endParaRPr lang="ru-RU" dirty="0">
              <a:latin typeface="Economica" panose="020B0604020202020204" charset="0"/>
            </a:endParaRPr>
          </a:p>
          <a:p>
            <a:pPr marL="0" lvl="0" indent="0" algn="l" rtl="0">
              <a:spcBef>
                <a:spcPts val="1200"/>
              </a:spcBef>
              <a:spcAft>
                <a:spcPts val="0"/>
              </a:spcAft>
              <a:buNone/>
            </a:pPr>
            <a:r>
              <a:rPr lang="ru-RU" dirty="0" err="1"/>
              <a:t>Чітке</a:t>
            </a:r>
            <a:r>
              <a:rPr lang="ru-RU" dirty="0"/>
              <a:t> </a:t>
            </a:r>
            <a:r>
              <a:rPr lang="ru-RU" dirty="0" err="1"/>
              <a:t>визначення</a:t>
            </a:r>
            <a:r>
              <a:rPr lang="ru-RU" dirty="0"/>
              <a:t> </a:t>
            </a:r>
            <a:r>
              <a:rPr lang="ru-RU" dirty="0" err="1"/>
              <a:t>напряму</a:t>
            </a:r>
            <a:r>
              <a:rPr lang="ru-RU" dirty="0"/>
              <a:t> </a:t>
            </a:r>
            <a:r>
              <a:rPr lang="ru-RU" dirty="0" err="1"/>
              <a:t>дослідження</a:t>
            </a:r>
            <a:endParaRPr lang="ru-RU" dirty="0">
              <a:latin typeface="Economica" panose="020B0604020202020204" charset="0"/>
            </a:endParaRPr>
          </a:p>
          <a:p>
            <a:pPr marL="0" lvl="0" indent="0" algn="l" rtl="0">
              <a:spcBef>
                <a:spcPts val="1200"/>
              </a:spcBef>
              <a:spcAft>
                <a:spcPts val="0"/>
              </a:spcAft>
              <a:buNone/>
            </a:pPr>
            <a:r>
              <a:rPr lang="ru-RU" dirty="0" err="1"/>
              <a:t>Об’єкт</a:t>
            </a:r>
            <a:r>
              <a:rPr lang="ru-RU" dirty="0"/>
              <a:t> </a:t>
            </a:r>
            <a:r>
              <a:rPr lang="ru-RU" dirty="0" err="1"/>
              <a:t>дослідження</a:t>
            </a: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16b2ad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Перелік</a:t>
            </a:r>
            <a:r>
              <a:rPr lang="ru-RU" dirty="0">
                <a:solidFill>
                  <a:srgbClr val="0D0D0D"/>
                </a:solidFill>
                <a:highlight>
                  <a:srgbClr val="FFFFFF"/>
                </a:highlight>
              </a:rPr>
              <a:t> </a:t>
            </a:r>
            <a:r>
              <a:rPr lang="ru-RU" dirty="0" err="1">
                <a:solidFill>
                  <a:srgbClr val="0D0D0D"/>
                </a:solidFill>
                <a:highlight>
                  <a:srgbClr val="FFFFFF"/>
                </a:highlight>
              </a:rPr>
              <a:t>основних</a:t>
            </a:r>
            <a:r>
              <a:rPr lang="ru-RU" dirty="0">
                <a:solidFill>
                  <a:srgbClr val="0D0D0D"/>
                </a:solidFill>
                <a:highlight>
                  <a:srgbClr val="FFFFFF"/>
                </a:highlight>
              </a:rPr>
              <a:t> </a:t>
            </a:r>
            <a:r>
              <a:rPr lang="ru-RU" dirty="0" err="1">
                <a:solidFill>
                  <a:srgbClr val="0D0D0D"/>
                </a:solidFill>
                <a:highlight>
                  <a:srgbClr val="FFFFFF"/>
                </a:highlight>
              </a:rPr>
              <a:t>джерел</a:t>
            </a:r>
            <a:r>
              <a:rPr lang="ru-RU" dirty="0">
                <a:solidFill>
                  <a:srgbClr val="0D0D0D"/>
                </a:solidFill>
                <a:highlight>
                  <a:srgbClr val="FFFFFF"/>
                </a:highlight>
              </a:rPr>
              <a:t> та </a:t>
            </a:r>
            <a:r>
              <a:rPr lang="ru-RU" dirty="0" err="1">
                <a:solidFill>
                  <a:srgbClr val="0D0D0D"/>
                </a:solidFill>
                <a:highlight>
                  <a:srgbClr val="FFFFFF"/>
                </a:highlight>
              </a:rPr>
              <a:t>теорій</a:t>
            </a:r>
            <a:r>
              <a:rPr lang="ru-RU" dirty="0">
                <a:solidFill>
                  <a:srgbClr val="0D0D0D"/>
                </a:solidFill>
                <a:highlight>
                  <a:srgbClr val="FFFFFF"/>
                </a:highlight>
              </a:rPr>
              <a:t> у </a:t>
            </a:r>
            <a:r>
              <a:rPr lang="ru-RU" dirty="0" err="1">
                <a:solidFill>
                  <a:srgbClr val="0D0D0D"/>
                </a:solidFill>
                <a:highlight>
                  <a:srgbClr val="FFFFFF"/>
                </a:highlight>
              </a:rPr>
              <a:t>галузі</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Зазначення</a:t>
            </a:r>
            <a:r>
              <a:rPr lang="ru-RU" dirty="0">
                <a:solidFill>
                  <a:srgbClr val="0D0D0D"/>
                </a:solidFill>
                <a:highlight>
                  <a:srgbClr val="FFFFFF"/>
                </a:highlight>
              </a:rPr>
              <a:t> прогалин у </a:t>
            </a:r>
            <a:r>
              <a:rPr lang="ru-RU" dirty="0" err="1">
                <a:solidFill>
                  <a:srgbClr val="0D0D0D"/>
                </a:solidFill>
                <a:highlight>
                  <a:srgbClr val="FFFFFF"/>
                </a:highlight>
              </a:rPr>
              <a:t>наявних</a:t>
            </a:r>
            <a:r>
              <a:rPr lang="ru-RU" dirty="0">
                <a:solidFill>
                  <a:srgbClr val="0D0D0D"/>
                </a:solidFill>
                <a:highlight>
                  <a:srgbClr val="FFFFFF"/>
                </a:highlight>
              </a:rPr>
              <a:t> </a:t>
            </a:r>
            <a:r>
              <a:rPr lang="ru-RU" dirty="0" err="1">
                <a:solidFill>
                  <a:srgbClr val="0D0D0D"/>
                </a:solidFill>
                <a:highlight>
                  <a:srgbClr val="FFFFFF"/>
                </a:highlight>
              </a:rPr>
              <a:t>дослідженнях</a:t>
            </a:r>
            <a:endParaRPr lang="ru-RU" dirty="0">
              <a:solidFill>
                <a:srgbClr val="0D0D0D"/>
              </a:solidFill>
              <a:highlight>
                <a:srgbClr val="FFFFFF"/>
              </a:highlight>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97952ED7-40D5-3483-B948-B46FDBF4BFDA}"/>
            </a:ext>
          </a:extLst>
        </p:cNvPr>
        <p:cNvGrpSpPr/>
        <p:nvPr/>
      </p:nvGrpSpPr>
      <p:grpSpPr>
        <a:xfrm>
          <a:off x="0" y="0"/>
          <a:ext cx="0" cy="0"/>
          <a:chOff x="0" y="0"/>
          <a:chExt cx="0" cy="0"/>
        </a:xfrm>
      </p:grpSpPr>
      <p:sp>
        <p:nvSpPr>
          <p:cNvPr id="75" name="Google Shape;75;g2e16b2adad1_0_0:notes">
            <a:extLst>
              <a:ext uri="{FF2B5EF4-FFF2-40B4-BE49-F238E27FC236}">
                <a16:creationId xmlns:a16="http://schemas.microsoft.com/office/drawing/2014/main" id="{AFFE9010-DEBC-EA51-648B-586CC8CC5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a:extLst>
              <a:ext uri="{FF2B5EF4-FFF2-40B4-BE49-F238E27FC236}">
                <a16:creationId xmlns:a16="http://schemas.microsoft.com/office/drawing/2014/main" id="{63DFE96C-C56B-E280-D10A-8D0D45F28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Перелік</a:t>
            </a:r>
            <a:r>
              <a:rPr lang="ru-RU" dirty="0">
                <a:solidFill>
                  <a:srgbClr val="0D0D0D"/>
                </a:solidFill>
                <a:highlight>
                  <a:srgbClr val="FFFFFF"/>
                </a:highlight>
              </a:rPr>
              <a:t> </a:t>
            </a:r>
            <a:r>
              <a:rPr lang="ru-RU" dirty="0" err="1">
                <a:solidFill>
                  <a:srgbClr val="0D0D0D"/>
                </a:solidFill>
                <a:highlight>
                  <a:srgbClr val="FFFFFF"/>
                </a:highlight>
              </a:rPr>
              <a:t>основних</a:t>
            </a:r>
            <a:r>
              <a:rPr lang="ru-RU" dirty="0">
                <a:solidFill>
                  <a:srgbClr val="0D0D0D"/>
                </a:solidFill>
                <a:highlight>
                  <a:srgbClr val="FFFFFF"/>
                </a:highlight>
              </a:rPr>
              <a:t> </a:t>
            </a:r>
            <a:r>
              <a:rPr lang="ru-RU" dirty="0" err="1">
                <a:solidFill>
                  <a:srgbClr val="0D0D0D"/>
                </a:solidFill>
                <a:highlight>
                  <a:srgbClr val="FFFFFF"/>
                </a:highlight>
              </a:rPr>
              <a:t>джерел</a:t>
            </a:r>
            <a:r>
              <a:rPr lang="ru-RU" dirty="0">
                <a:solidFill>
                  <a:srgbClr val="0D0D0D"/>
                </a:solidFill>
                <a:highlight>
                  <a:srgbClr val="FFFFFF"/>
                </a:highlight>
              </a:rPr>
              <a:t> та </a:t>
            </a:r>
            <a:r>
              <a:rPr lang="ru-RU" dirty="0" err="1">
                <a:solidFill>
                  <a:srgbClr val="0D0D0D"/>
                </a:solidFill>
                <a:highlight>
                  <a:srgbClr val="FFFFFF"/>
                </a:highlight>
              </a:rPr>
              <a:t>теорій</a:t>
            </a:r>
            <a:r>
              <a:rPr lang="ru-RU" dirty="0">
                <a:solidFill>
                  <a:srgbClr val="0D0D0D"/>
                </a:solidFill>
                <a:highlight>
                  <a:srgbClr val="FFFFFF"/>
                </a:highlight>
              </a:rPr>
              <a:t> у </a:t>
            </a:r>
            <a:r>
              <a:rPr lang="ru-RU" dirty="0" err="1">
                <a:solidFill>
                  <a:srgbClr val="0D0D0D"/>
                </a:solidFill>
                <a:highlight>
                  <a:srgbClr val="FFFFFF"/>
                </a:highlight>
              </a:rPr>
              <a:t>галузі</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Зазначення</a:t>
            </a:r>
            <a:r>
              <a:rPr lang="ru-RU" dirty="0">
                <a:solidFill>
                  <a:srgbClr val="0D0D0D"/>
                </a:solidFill>
                <a:highlight>
                  <a:srgbClr val="FFFFFF"/>
                </a:highlight>
              </a:rPr>
              <a:t> прогалин у </a:t>
            </a:r>
            <a:r>
              <a:rPr lang="ru-RU" dirty="0" err="1">
                <a:solidFill>
                  <a:srgbClr val="0D0D0D"/>
                </a:solidFill>
                <a:highlight>
                  <a:srgbClr val="FFFFFF"/>
                </a:highlight>
              </a:rPr>
              <a:t>наявних</a:t>
            </a:r>
            <a:r>
              <a:rPr lang="ru-RU" dirty="0">
                <a:solidFill>
                  <a:srgbClr val="0D0D0D"/>
                </a:solidFill>
                <a:highlight>
                  <a:srgbClr val="FFFFFF"/>
                </a:highlight>
              </a:rPr>
              <a:t> </a:t>
            </a:r>
            <a:r>
              <a:rPr lang="ru-RU" dirty="0" err="1">
                <a:solidFill>
                  <a:srgbClr val="0D0D0D"/>
                </a:solidFill>
                <a:highlight>
                  <a:srgbClr val="FFFFFF"/>
                </a:highlight>
              </a:rPr>
              <a:t>дослідженнях</a:t>
            </a:r>
            <a:endParaRPr lang="ru-RU" dirty="0">
              <a:solidFill>
                <a:srgbClr val="0D0D0D"/>
              </a:solidFill>
              <a:highlight>
                <a:srgbClr val="FFFFFF"/>
              </a:highlight>
              <a:latin typeface="Economic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010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16b2adad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16b2ada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Чітке</a:t>
            </a:r>
            <a:r>
              <a:rPr lang="ru-RU" dirty="0">
                <a:solidFill>
                  <a:srgbClr val="0D0D0D"/>
                </a:solidFill>
                <a:highlight>
                  <a:srgbClr val="FFFFFF"/>
                </a:highlight>
              </a:rPr>
              <a:t> </a:t>
            </a:r>
            <a:r>
              <a:rPr lang="ru-RU" dirty="0" err="1">
                <a:solidFill>
                  <a:srgbClr val="0D0D0D"/>
                </a:solidFill>
                <a:highlight>
                  <a:srgbClr val="FFFFFF"/>
                </a:highlight>
              </a:rPr>
              <a:t>формулювання</a:t>
            </a:r>
            <a:r>
              <a:rPr lang="ru-RU" dirty="0">
                <a:solidFill>
                  <a:srgbClr val="0D0D0D"/>
                </a:solidFill>
                <a:highlight>
                  <a:srgbClr val="FFFFFF"/>
                </a:highlight>
              </a:rPr>
              <a:t> </a:t>
            </a:r>
            <a:r>
              <a:rPr lang="ru-RU" dirty="0" err="1">
                <a:solidFill>
                  <a:srgbClr val="0D0D0D"/>
                </a:solidFill>
                <a:highlight>
                  <a:srgbClr val="FFFFFF"/>
                </a:highlight>
              </a:rPr>
              <a:t>проблеми</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очікуваних</a:t>
            </a:r>
            <a:r>
              <a:rPr lang="ru-RU" dirty="0">
                <a:solidFill>
                  <a:srgbClr val="0D0D0D"/>
                </a:solidFill>
                <a:highlight>
                  <a:srgbClr val="FFFFFF"/>
                </a:highlight>
              </a:rPr>
              <a:t> </a:t>
            </a:r>
            <a:r>
              <a:rPr lang="ru-RU" dirty="0" err="1">
                <a:solidFill>
                  <a:srgbClr val="0D0D0D"/>
                </a:solidFill>
                <a:highlight>
                  <a:srgbClr val="FFFFFF"/>
                </a:highlight>
              </a:rPr>
              <a:t>результатів</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1200"/>
              </a:spcAft>
              <a:buNone/>
            </a:pP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16b2ada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16b2adad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використаних</a:t>
            </a:r>
            <a:r>
              <a:rPr lang="ru-RU" dirty="0">
                <a:solidFill>
                  <a:srgbClr val="0D0D0D"/>
                </a:solidFill>
                <a:highlight>
                  <a:srgbClr val="FFFFFF"/>
                </a:highlight>
              </a:rPr>
              <a:t> </a:t>
            </a:r>
            <a:r>
              <a:rPr lang="ru-RU" dirty="0" err="1">
                <a:solidFill>
                  <a:srgbClr val="0D0D0D"/>
                </a:solidFill>
                <a:highlight>
                  <a:srgbClr val="FFFFFF"/>
                </a:highlight>
              </a:rPr>
              <a:t>методів</a:t>
            </a:r>
            <a:r>
              <a:rPr lang="ru-RU" dirty="0">
                <a:solidFill>
                  <a:srgbClr val="0D0D0D"/>
                </a:solidFill>
                <a:highlight>
                  <a:srgbClr val="FFFFFF"/>
                </a:highlight>
              </a:rPr>
              <a:t> </a:t>
            </a:r>
            <a:r>
              <a:rPr lang="ru-RU" dirty="0" err="1">
                <a:solidFill>
                  <a:srgbClr val="0D0D0D"/>
                </a:solidFill>
                <a:highlight>
                  <a:srgbClr val="FFFFFF"/>
                </a:highlight>
              </a:rPr>
              <a:t>дослідження</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Інструментарій</a:t>
            </a:r>
            <a:r>
              <a:rPr lang="ru-RU" dirty="0">
                <a:solidFill>
                  <a:srgbClr val="0D0D0D"/>
                </a:solidFill>
                <a:highlight>
                  <a:srgbClr val="FFFFFF"/>
                </a:highlight>
              </a:rPr>
              <a:t> та </a:t>
            </a:r>
            <a:r>
              <a:rPr lang="ru-RU" dirty="0" err="1">
                <a:solidFill>
                  <a:srgbClr val="0D0D0D"/>
                </a:solidFill>
                <a:highlight>
                  <a:srgbClr val="FFFFFF"/>
                </a:highlight>
              </a:rPr>
              <a:t>технології</a:t>
            </a:r>
            <a:r>
              <a:rPr lang="ru-RU" dirty="0">
                <a:solidFill>
                  <a:srgbClr val="0D0D0D"/>
                </a:solidFill>
                <a:highlight>
                  <a:srgbClr val="FFFFFF"/>
                </a:highlight>
              </a:rPr>
              <a:t>, </a:t>
            </a:r>
            <a:r>
              <a:rPr lang="ru-RU" dirty="0" err="1">
                <a:solidFill>
                  <a:srgbClr val="0D0D0D"/>
                </a:solidFill>
                <a:highlight>
                  <a:srgbClr val="FFFFFF"/>
                </a:highlight>
              </a:rPr>
              <a:t>використані</a:t>
            </a:r>
            <a:r>
              <a:rPr lang="ru-RU" dirty="0">
                <a:solidFill>
                  <a:srgbClr val="0D0D0D"/>
                </a:solidFill>
                <a:highlight>
                  <a:srgbClr val="FFFFFF"/>
                </a:highlight>
              </a:rPr>
              <a:t> в </a:t>
            </a:r>
            <a:r>
              <a:rPr lang="ru-RU" dirty="0" err="1">
                <a:solidFill>
                  <a:srgbClr val="0D0D0D"/>
                </a:solidFill>
                <a:highlight>
                  <a:srgbClr val="FFFFFF"/>
                </a:highlight>
              </a:rPr>
              <a:t>роботі</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1200"/>
              </a:spcAft>
              <a:buNone/>
            </a:pP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BF55401-8B05-C507-4800-D1F6E0A3C6F2}"/>
            </a:ext>
          </a:extLst>
        </p:cNvPr>
        <p:cNvGrpSpPr/>
        <p:nvPr/>
      </p:nvGrpSpPr>
      <p:grpSpPr>
        <a:xfrm>
          <a:off x="0" y="0"/>
          <a:ext cx="0" cy="0"/>
          <a:chOff x="0" y="0"/>
          <a:chExt cx="0" cy="0"/>
        </a:xfrm>
      </p:grpSpPr>
      <p:sp>
        <p:nvSpPr>
          <p:cNvPr id="89" name="Google Shape;89;g2e16b2adad1_0_12:notes">
            <a:extLst>
              <a:ext uri="{FF2B5EF4-FFF2-40B4-BE49-F238E27FC236}">
                <a16:creationId xmlns:a16="http://schemas.microsoft.com/office/drawing/2014/main" id="{002621AE-1EB3-DC0F-E368-2C93A2084F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16b2adad1_0_12:notes">
            <a:extLst>
              <a:ext uri="{FF2B5EF4-FFF2-40B4-BE49-F238E27FC236}">
                <a16:creationId xmlns:a16="http://schemas.microsoft.com/office/drawing/2014/main" id="{7A6A4BD1-96D0-8D2D-AFDE-4D1DEDBD7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використаних</a:t>
            </a:r>
            <a:r>
              <a:rPr lang="ru-RU" dirty="0">
                <a:solidFill>
                  <a:srgbClr val="0D0D0D"/>
                </a:solidFill>
                <a:highlight>
                  <a:srgbClr val="FFFFFF"/>
                </a:highlight>
              </a:rPr>
              <a:t> </a:t>
            </a:r>
            <a:r>
              <a:rPr lang="ru-RU" dirty="0" err="1">
                <a:solidFill>
                  <a:srgbClr val="0D0D0D"/>
                </a:solidFill>
                <a:highlight>
                  <a:srgbClr val="FFFFFF"/>
                </a:highlight>
              </a:rPr>
              <a:t>методів</a:t>
            </a:r>
            <a:r>
              <a:rPr lang="ru-RU" dirty="0">
                <a:solidFill>
                  <a:srgbClr val="0D0D0D"/>
                </a:solidFill>
                <a:highlight>
                  <a:srgbClr val="FFFFFF"/>
                </a:highlight>
              </a:rPr>
              <a:t> </a:t>
            </a:r>
            <a:r>
              <a:rPr lang="ru-RU" dirty="0" err="1">
                <a:solidFill>
                  <a:srgbClr val="0D0D0D"/>
                </a:solidFill>
                <a:highlight>
                  <a:srgbClr val="FFFFFF"/>
                </a:highlight>
              </a:rPr>
              <a:t>дослідження</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Інструментарій</a:t>
            </a:r>
            <a:r>
              <a:rPr lang="ru-RU" dirty="0">
                <a:solidFill>
                  <a:srgbClr val="0D0D0D"/>
                </a:solidFill>
                <a:highlight>
                  <a:srgbClr val="FFFFFF"/>
                </a:highlight>
              </a:rPr>
              <a:t> та </a:t>
            </a:r>
            <a:r>
              <a:rPr lang="ru-RU" dirty="0" err="1">
                <a:solidFill>
                  <a:srgbClr val="0D0D0D"/>
                </a:solidFill>
                <a:highlight>
                  <a:srgbClr val="FFFFFF"/>
                </a:highlight>
              </a:rPr>
              <a:t>технології</a:t>
            </a:r>
            <a:r>
              <a:rPr lang="ru-RU" dirty="0">
                <a:solidFill>
                  <a:srgbClr val="0D0D0D"/>
                </a:solidFill>
                <a:highlight>
                  <a:srgbClr val="FFFFFF"/>
                </a:highlight>
              </a:rPr>
              <a:t>, </a:t>
            </a:r>
            <a:r>
              <a:rPr lang="ru-RU" dirty="0" err="1">
                <a:solidFill>
                  <a:srgbClr val="0D0D0D"/>
                </a:solidFill>
                <a:highlight>
                  <a:srgbClr val="FFFFFF"/>
                </a:highlight>
              </a:rPr>
              <a:t>використані</a:t>
            </a:r>
            <a:r>
              <a:rPr lang="ru-RU" dirty="0">
                <a:solidFill>
                  <a:srgbClr val="0D0D0D"/>
                </a:solidFill>
                <a:highlight>
                  <a:srgbClr val="FFFFFF"/>
                </a:highlight>
              </a:rPr>
              <a:t> в </a:t>
            </a:r>
            <a:r>
              <a:rPr lang="ru-RU" dirty="0" err="1">
                <a:solidFill>
                  <a:srgbClr val="0D0D0D"/>
                </a:solidFill>
                <a:highlight>
                  <a:srgbClr val="FFFFFF"/>
                </a:highlight>
              </a:rPr>
              <a:t>роботі</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1200"/>
              </a:spcAft>
              <a:buNone/>
            </a:pPr>
            <a:endParaRPr lang="ru-RU" dirty="0">
              <a:latin typeface="Economic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647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70AEE6A-5E7C-CA49-D23F-604AD6D90397}"/>
            </a:ext>
          </a:extLst>
        </p:cNvPr>
        <p:cNvGrpSpPr/>
        <p:nvPr/>
      </p:nvGrpSpPr>
      <p:grpSpPr>
        <a:xfrm>
          <a:off x="0" y="0"/>
          <a:ext cx="0" cy="0"/>
          <a:chOff x="0" y="0"/>
          <a:chExt cx="0" cy="0"/>
        </a:xfrm>
      </p:grpSpPr>
      <p:sp>
        <p:nvSpPr>
          <p:cNvPr id="89" name="Google Shape;89;g2e16b2adad1_0_12:notes">
            <a:extLst>
              <a:ext uri="{FF2B5EF4-FFF2-40B4-BE49-F238E27FC236}">
                <a16:creationId xmlns:a16="http://schemas.microsoft.com/office/drawing/2014/main" id="{4F87F224-BA5A-E38D-ECD5-53B0251D50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16b2adad1_0_12:notes">
            <a:extLst>
              <a:ext uri="{FF2B5EF4-FFF2-40B4-BE49-F238E27FC236}">
                <a16:creationId xmlns:a16="http://schemas.microsoft.com/office/drawing/2014/main" id="{CC358234-5E10-8400-8DA3-5FC04F8946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використаних</a:t>
            </a:r>
            <a:r>
              <a:rPr lang="ru-RU" dirty="0">
                <a:solidFill>
                  <a:srgbClr val="0D0D0D"/>
                </a:solidFill>
                <a:highlight>
                  <a:srgbClr val="FFFFFF"/>
                </a:highlight>
              </a:rPr>
              <a:t> </a:t>
            </a:r>
            <a:r>
              <a:rPr lang="ru-RU" dirty="0" err="1">
                <a:solidFill>
                  <a:srgbClr val="0D0D0D"/>
                </a:solidFill>
                <a:highlight>
                  <a:srgbClr val="FFFFFF"/>
                </a:highlight>
              </a:rPr>
              <a:t>методів</a:t>
            </a:r>
            <a:r>
              <a:rPr lang="ru-RU" dirty="0">
                <a:solidFill>
                  <a:srgbClr val="0D0D0D"/>
                </a:solidFill>
                <a:highlight>
                  <a:srgbClr val="FFFFFF"/>
                </a:highlight>
              </a:rPr>
              <a:t> </a:t>
            </a:r>
            <a:r>
              <a:rPr lang="ru-RU" dirty="0" err="1">
                <a:solidFill>
                  <a:srgbClr val="0D0D0D"/>
                </a:solidFill>
                <a:highlight>
                  <a:srgbClr val="FFFFFF"/>
                </a:highlight>
              </a:rPr>
              <a:t>дослідження</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Інструментарій</a:t>
            </a:r>
            <a:r>
              <a:rPr lang="ru-RU" dirty="0">
                <a:solidFill>
                  <a:srgbClr val="0D0D0D"/>
                </a:solidFill>
                <a:highlight>
                  <a:srgbClr val="FFFFFF"/>
                </a:highlight>
              </a:rPr>
              <a:t> та </a:t>
            </a:r>
            <a:r>
              <a:rPr lang="ru-RU" dirty="0" err="1">
                <a:solidFill>
                  <a:srgbClr val="0D0D0D"/>
                </a:solidFill>
                <a:highlight>
                  <a:srgbClr val="FFFFFF"/>
                </a:highlight>
              </a:rPr>
              <a:t>технології</a:t>
            </a:r>
            <a:r>
              <a:rPr lang="ru-RU" dirty="0">
                <a:solidFill>
                  <a:srgbClr val="0D0D0D"/>
                </a:solidFill>
                <a:highlight>
                  <a:srgbClr val="FFFFFF"/>
                </a:highlight>
              </a:rPr>
              <a:t>, </a:t>
            </a:r>
            <a:r>
              <a:rPr lang="ru-RU" dirty="0" err="1">
                <a:solidFill>
                  <a:srgbClr val="0D0D0D"/>
                </a:solidFill>
                <a:highlight>
                  <a:srgbClr val="FFFFFF"/>
                </a:highlight>
              </a:rPr>
              <a:t>використані</a:t>
            </a:r>
            <a:r>
              <a:rPr lang="ru-RU" dirty="0">
                <a:solidFill>
                  <a:srgbClr val="0D0D0D"/>
                </a:solidFill>
                <a:highlight>
                  <a:srgbClr val="FFFFFF"/>
                </a:highlight>
              </a:rPr>
              <a:t> в </a:t>
            </a:r>
            <a:r>
              <a:rPr lang="ru-RU" dirty="0" err="1">
                <a:solidFill>
                  <a:srgbClr val="0D0D0D"/>
                </a:solidFill>
                <a:highlight>
                  <a:srgbClr val="FFFFFF"/>
                </a:highlight>
              </a:rPr>
              <a:t>роботі</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1200"/>
              </a:spcAft>
              <a:buNone/>
            </a:pPr>
            <a:endParaRPr lang="ru-RU" dirty="0">
              <a:latin typeface="Economica" panose="020B060402020202020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1165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16b2adad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e16b2ada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ru-RU" dirty="0">
                <a:solidFill>
                  <a:srgbClr val="0D0D0D"/>
                </a:solidFill>
                <a:highlight>
                  <a:srgbClr val="FFFFFF"/>
                </a:highlight>
              </a:rPr>
              <a:t>Схема </a:t>
            </a:r>
            <a:r>
              <a:rPr lang="ru-RU" dirty="0" err="1">
                <a:solidFill>
                  <a:srgbClr val="0D0D0D"/>
                </a:solidFill>
                <a:highlight>
                  <a:srgbClr val="FFFFFF"/>
                </a:highlight>
              </a:rPr>
              <a:t>архітектури</a:t>
            </a:r>
            <a:r>
              <a:rPr lang="ru-RU" dirty="0">
                <a:solidFill>
                  <a:srgbClr val="0D0D0D"/>
                </a:solidFill>
                <a:highlight>
                  <a:srgbClr val="FFFFFF"/>
                </a:highlight>
              </a:rPr>
              <a:t> </a:t>
            </a:r>
            <a:r>
              <a:rPr lang="ru-RU" dirty="0" err="1">
                <a:solidFill>
                  <a:srgbClr val="0D0D0D"/>
                </a:solidFill>
                <a:highlight>
                  <a:srgbClr val="FFFFFF"/>
                </a:highlight>
              </a:rPr>
              <a:t>розробленої</a:t>
            </a:r>
            <a:r>
              <a:rPr lang="ru-RU" dirty="0">
                <a:solidFill>
                  <a:srgbClr val="0D0D0D"/>
                </a:solidFill>
                <a:highlight>
                  <a:srgbClr val="FFFFFF"/>
                </a:highlight>
              </a:rPr>
              <a:t> </a:t>
            </a:r>
            <a:r>
              <a:rPr lang="ru-RU" dirty="0" err="1">
                <a:solidFill>
                  <a:srgbClr val="0D0D0D"/>
                </a:solidFill>
                <a:highlight>
                  <a:srgbClr val="FFFFFF"/>
                </a:highlight>
              </a:rPr>
              <a:t>системи</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0"/>
              </a:spcAft>
              <a:buNone/>
            </a:pPr>
            <a:r>
              <a:rPr lang="ru-RU" dirty="0" err="1">
                <a:solidFill>
                  <a:srgbClr val="0D0D0D"/>
                </a:solidFill>
                <a:highlight>
                  <a:srgbClr val="FFFFFF"/>
                </a:highlight>
              </a:rPr>
              <a:t>Опис</a:t>
            </a:r>
            <a:r>
              <a:rPr lang="ru-RU" dirty="0">
                <a:solidFill>
                  <a:srgbClr val="0D0D0D"/>
                </a:solidFill>
                <a:highlight>
                  <a:srgbClr val="FFFFFF"/>
                </a:highlight>
              </a:rPr>
              <a:t> </a:t>
            </a:r>
            <a:r>
              <a:rPr lang="ru-RU" dirty="0" err="1">
                <a:solidFill>
                  <a:srgbClr val="0D0D0D"/>
                </a:solidFill>
                <a:highlight>
                  <a:srgbClr val="FFFFFF"/>
                </a:highlight>
              </a:rPr>
              <a:t>ключових</a:t>
            </a:r>
            <a:r>
              <a:rPr lang="ru-RU" dirty="0">
                <a:solidFill>
                  <a:srgbClr val="0D0D0D"/>
                </a:solidFill>
                <a:highlight>
                  <a:srgbClr val="FFFFFF"/>
                </a:highlight>
              </a:rPr>
              <a:t> </a:t>
            </a:r>
            <a:r>
              <a:rPr lang="ru-RU" dirty="0" err="1">
                <a:solidFill>
                  <a:srgbClr val="0D0D0D"/>
                </a:solidFill>
                <a:highlight>
                  <a:srgbClr val="FFFFFF"/>
                </a:highlight>
              </a:rPr>
              <a:t>компонентів</a:t>
            </a:r>
            <a:endParaRPr lang="ru-RU" dirty="0">
              <a:solidFill>
                <a:srgbClr val="0D0D0D"/>
              </a:solidFill>
              <a:highlight>
                <a:srgbClr val="FFFFFF"/>
              </a:highlight>
              <a:latin typeface="Economica" panose="020B0604020202020204" charset="0"/>
            </a:endParaRPr>
          </a:p>
          <a:p>
            <a:pPr marL="0" lvl="0" indent="0" algn="l" rtl="0">
              <a:spcBef>
                <a:spcPts val="1500"/>
              </a:spcBef>
              <a:spcAft>
                <a:spcPts val="1200"/>
              </a:spcAft>
              <a:buNone/>
            </a:pPr>
            <a:endParaRPr lang="ru-RU" dirty="0">
              <a:latin typeface="Economica" panose="020B0604020202020204"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ru-RU"/>
              <a:t>Образец заголовка</a:t>
            </a:r>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r>
              <a:rPr lang="ru-RU"/>
              <a:t>Образец подзаголовка</a:t>
            </a:r>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ru-RU"/>
              <a:t>Образец текста</a:t>
            </a: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Пустой слайд">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ru-RU"/>
              <a:t>Образец заголовка</a:t>
            </a:r>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ru-RU"/>
              <a:t>Образец текста</a:t>
            </a: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ru-RU"/>
              <a:t>Образец заголовка</a:t>
            </a:r>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ru-RU"/>
              <a:t>Образец заголовка</a:t>
            </a:r>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r>
              <a:rPr lang="ru-RU"/>
              <a:t>Образец заголовка</a:t>
            </a:r>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r>
              <a:rPr lang="ru-RU"/>
              <a:t>Образец подзаголовка</a:t>
            </a:r>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pPr lvl="0"/>
            <a:r>
              <a:rPr lang="ru-RU"/>
              <a:t>Образец текста</a:t>
            </a: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pPr lvl="0"/>
            <a:r>
              <a:rPr lang="ru-RU"/>
              <a:t>Образец текста</a:t>
            </a: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jpeg"/><Relationship Id="rId9" Type="http://schemas.openxmlformats.org/officeDocument/2006/relationships/image" Target="../media/image31.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https://arxiv.org/html/2404.02060v1/extracted/2404.02060v1/Figure/combined_result_update.p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https://openaiassets.blob.core.windows.net/$web/API/docs/images/diagram-optimizing-accuracy-01.png"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8EC891B-EDB1-2C7E-6A7B-5A99C87DC8F2}"/>
            </a:ext>
          </a:extLst>
        </p:cNvPr>
        <p:cNvGrpSpPr/>
        <p:nvPr/>
      </p:nvGrpSpPr>
      <p:grpSpPr>
        <a:xfrm>
          <a:off x="0" y="0"/>
          <a:ext cx="0" cy="0"/>
          <a:chOff x="0" y="0"/>
          <a:chExt cx="0" cy="0"/>
        </a:xfrm>
      </p:grpSpPr>
      <p:sp>
        <p:nvSpPr>
          <p:cNvPr id="62" name="Google Shape;62;p13">
            <a:extLst>
              <a:ext uri="{FF2B5EF4-FFF2-40B4-BE49-F238E27FC236}">
                <a16:creationId xmlns:a16="http://schemas.microsoft.com/office/drawing/2014/main" id="{D73372EC-3DF0-B56B-8D55-EC9163B82DC5}"/>
              </a:ext>
            </a:extLst>
          </p:cNvPr>
          <p:cNvSpPr txBox="1">
            <a:spLocks noGrp="1"/>
          </p:cNvSpPr>
          <p:nvPr>
            <p:ph type="ctrTitle"/>
          </p:nvPr>
        </p:nvSpPr>
        <p:spPr>
          <a:xfrm>
            <a:off x="2805450" y="821299"/>
            <a:ext cx="3281100" cy="16356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UA" sz="2400" dirty="0"/>
              <a:t>Дослідження методів ін'єкції знань для великих мовних моделей</a:t>
            </a:r>
            <a:endParaRPr sz="2400" dirty="0"/>
          </a:p>
        </p:txBody>
      </p:sp>
      <p:sp>
        <p:nvSpPr>
          <p:cNvPr id="63" name="Google Shape;63;p13">
            <a:extLst>
              <a:ext uri="{FF2B5EF4-FFF2-40B4-BE49-F238E27FC236}">
                <a16:creationId xmlns:a16="http://schemas.microsoft.com/office/drawing/2014/main" id="{EB80F6C2-E667-7984-FD3C-6A33BC01AE2C}"/>
              </a:ext>
            </a:extLst>
          </p:cNvPr>
          <p:cNvSpPr txBox="1">
            <a:spLocks noGrp="1"/>
          </p:cNvSpPr>
          <p:nvPr>
            <p:ph type="subTitle" idx="1"/>
          </p:nvPr>
        </p:nvSpPr>
        <p:spPr>
          <a:xfrm>
            <a:off x="1359853" y="3682362"/>
            <a:ext cx="5087400" cy="15327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endParaRPr dirty="0"/>
          </a:p>
          <a:p>
            <a:pPr marL="0" lvl="0" indent="0" algn="l" rtl="0">
              <a:spcBef>
                <a:spcPts val="0"/>
              </a:spcBef>
              <a:spcAft>
                <a:spcPts val="0"/>
              </a:spcAft>
              <a:buNone/>
            </a:pPr>
            <a:r>
              <a:rPr lang="uk" dirty="0"/>
              <a:t>Студент: Флягін Владислав Костянтинович, ІПЗм-23-4 </a:t>
            </a:r>
            <a:endParaRPr dirty="0"/>
          </a:p>
          <a:p>
            <a:pPr marL="0" lvl="0" indent="0" algn="l" rtl="0">
              <a:spcBef>
                <a:spcPts val="0"/>
              </a:spcBef>
              <a:spcAft>
                <a:spcPts val="0"/>
              </a:spcAft>
              <a:buNone/>
            </a:pPr>
            <a:r>
              <a:rPr lang="uk" dirty="0"/>
              <a:t>Науковий керівник: доцент Турута Олексій Петрович</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uk" dirty="0"/>
              <a:t>16 червня 2025</a:t>
            </a:r>
            <a:endParaRPr dirty="0"/>
          </a:p>
        </p:txBody>
      </p:sp>
      <p:pic>
        <p:nvPicPr>
          <p:cNvPr id="64" name="Google Shape;64;p13">
            <a:extLst>
              <a:ext uri="{FF2B5EF4-FFF2-40B4-BE49-F238E27FC236}">
                <a16:creationId xmlns:a16="http://schemas.microsoft.com/office/drawing/2014/main" id="{F028B576-EB55-38E6-84FB-3A0D2BD1EAF6}"/>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pic>
        <p:nvPicPr>
          <p:cNvPr id="65" name="Google Shape;65;p13">
            <a:extLst>
              <a:ext uri="{FF2B5EF4-FFF2-40B4-BE49-F238E27FC236}">
                <a16:creationId xmlns:a16="http://schemas.microsoft.com/office/drawing/2014/main" id="{CAF53605-743B-CF22-F9DC-D72226B288D2}"/>
              </a:ext>
            </a:extLst>
          </p:cNvPr>
          <p:cNvPicPr preferRelativeResize="0"/>
          <p:nvPr/>
        </p:nvPicPr>
        <p:blipFill>
          <a:blip r:embed="rId4">
            <a:alphaModFix/>
          </a:blip>
          <a:stretch>
            <a:fillRect/>
          </a:stretch>
        </p:blipFill>
        <p:spPr>
          <a:xfrm>
            <a:off x="204725" y="170825"/>
            <a:ext cx="2133975" cy="389775"/>
          </a:xfrm>
          <a:prstGeom prst="rect">
            <a:avLst/>
          </a:prstGeom>
          <a:noFill/>
          <a:ln>
            <a:noFill/>
          </a:ln>
        </p:spPr>
      </p:pic>
      <p:pic>
        <p:nvPicPr>
          <p:cNvPr id="66" name="Google Shape;66;p13">
            <a:extLst>
              <a:ext uri="{FF2B5EF4-FFF2-40B4-BE49-F238E27FC236}">
                <a16:creationId xmlns:a16="http://schemas.microsoft.com/office/drawing/2014/main" id="{6B1B6E88-C5C7-1FA2-09AF-2AF9EB264030}"/>
              </a:ext>
            </a:extLst>
          </p:cNvPr>
          <p:cNvPicPr preferRelativeResize="0"/>
          <p:nvPr/>
        </p:nvPicPr>
        <p:blipFill>
          <a:blip r:embed="rId5">
            <a:alphaModFix/>
          </a:blip>
          <a:stretch>
            <a:fillRect/>
          </a:stretch>
        </p:blipFill>
        <p:spPr>
          <a:xfrm>
            <a:off x="7068504" y="170825"/>
            <a:ext cx="1924921" cy="439175"/>
          </a:xfrm>
          <a:prstGeom prst="rect">
            <a:avLst/>
          </a:prstGeom>
          <a:noFill/>
          <a:ln>
            <a:noFill/>
          </a:ln>
        </p:spPr>
      </p:pic>
    </p:spTree>
    <p:extLst>
      <p:ext uri="{BB962C8B-B14F-4D97-AF65-F5344CB8AC3E}">
        <p14:creationId xmlns:p14="http://schemas.microsoft.com/office/powerpoint/2010/main" val="53691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3124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3200" dirty="0"/>
              <a:t>Опис програмного забезпечення, що було використано у дослідженні</a:t>
            </a:r>
            <a:endParaRPr sz="3200" dirty="0"/>
          </a:p>
        </p:txBody>
      </p:sp>
      <p:pic>
        <p:nvPicPr>
          <p:cNvPr id="108" name="Google Shape;108;p19"/>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226AFC1-F793-030A-440F-FC50C3AEF71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10</a:t>
            </a:fld>
            <a:endParaRPr lang="uk-UA" dirty="0"/>
          </a:p>
        </p:txBody>
      </p:sp>
      <p:pic>
        <p:nvPicPr>
          <p:cNvPr id="3" name="Picture 2" descr="Create your own chatbot with LlamaIndex and OpenAI | by Jyoti Dabass, Ph.D.  | Medium">
            <a:extLst>
              <a:ext uri="{FF2B5EF4-FFF2-40B4-BE49-F238E27FC236}">
                <a16:creationId xmlns:a16="http://schemas.microsoft.com/office/drawing/2014/main" id="{EFB52173-27F4-CE2E-B6F2-3658BE613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0" y="1404611"/>
            <a:ext cx="1383424" cy="8287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Python icon - Free download on Iconfinder">
            <a:extLst>
              <a:ext uri="{FF2B5EF4-FFF2-40B4-BE49-F238E27FC236}">
                <a16:creationId xmlns:a16="http://schemas.microsoft.com/office/drawing/2014/main" id="{7FFD1D64-B109-997E-FF6F-1E4DCBF25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954" y="987008"/>
            <a:ext cx="1377506" cy="13775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ompanies using DeepEval">
            <a:extLst>
              <a:ext uri="{FF2B5EF4-FFF2-40B4-BE49-F238E27FC236}">
                <a16:creationId xmlns:a16="http://schemas.microsoft.com/office/drawing/2014/main" id="{9B7B0CB1-BF10-90E5-31A1-4208AD992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4758" y="2923508"/>
            <a:ext cx="867405" cy="867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01C7085-AA8A-267F-EDC9-8828B60DE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4173" y="1006969"/>
            <a:ext cx="1716431" cy="644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Connect to GPT-4o | Voiceflow Functions">
            <a:extLst>
              <a:ext uri="{FF2B5EF4-FFF2-40B4-BE49-F238E27FC236}">
                <a16:creationId xmlns:a16="http://schemas.microsoft.com/office/drawing/2014/main" id="{DF53AFEE-7090-07D0-59FF-16D67E235A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7239" y="4219051"/>
            <a:ext cx="494554" cy="4945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D8AFA77-1393-F25B-836C-8ABDE45F5E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675" y="2793416"/>
            <a:ext cx="804597" cy="452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Llama - Free animals icons">
            <a:extLst>
              <a:ext uri="{FF2B5EF4-FFF2-40B4-BE49-F238E27FC236}">
                <a16:creationId xmlns:a16="http://schemas.microsoft.com/office/drawing/2014/main" id="{142151CF-2AB0-DC5C-B29C-831F6505CF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1175" y="3418893"/>
            <a:ext cx="816522" cy="8165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GitHub - huggingface/smolagents: 🤗 smolagents: a barebones library for  agents that think in code.">
            <a:extLst>
              <a:ext uri="{FF2B5EF4-FFF2-40B4-BE49-F238E27FC236}">
                <a16:creationId xmlns:a16="http://schemas.microsoft.com/office/drawing/2014/main" id="{11622B4A-ADB7-7C22-5A53-645577D723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0951" y="4161626"/>
            <a:ext cx="2338552" cy="60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a:extLst>
              <a:ext uri="{FF2B5EF4-FFF2-40B4-BE49-F238E27FC236}">
                <a16:creationId xmlns:a16="http://schemas.microsoft.com/office/drawing/2014/main" id="{98A725B9-3FC5-577E-0B4D-3CCE3E22A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0951" y="1724656"/>
            <a:ext cx="2664372" cy="10782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Python: Pydantic">
            <a:extLst>
              <a:ext uri="{FF2B5EF4-FFF2-40B4-BE49-F238E27FC236}">
                <a16:creationId xmlns:a16="http://schemas.microsoft.com/office/drawing/2014/main" id="{15DB23AC-E4A5-6354-2CDF-29FE923C48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2510" y="2855624"/>
            <a:ext cx="1781503" cy="9352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Introduction to Python Poetry: Why It's a Game-Changer for Python  Developers | by Akshat Gadodia | Medium">
            <a:extLst>
              <a:ext uri="{FF2B5EF4-FFF2-40B4-BE49-F238E27FC236}">
                <a16:creationId xmlns:a16="http://schemas.microsoft.com/office/drawing/2014/main" id="{59C15286-7A3C-B4CF-6E6F-BE35EDAFA0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9411" y="2713864"/>
            <a:ext cx="1163077" cy="6094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 descr="TruLens for LLMs">
            <a:extLst>
              <a:ext uri="{FF2B5EF4-FFF2-40B4-BE49-F238E27FC236}">
                <a16:creationId xmlns:a16="http://schemas.microsoft.com/office/drawing/2014/main" id="{82673099-7C47-DB0B-7EAF-1EEF71307A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093" y="1909301"/>
            <a:ext cx="1545021" cy="8084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GitHub - huggingface/transformers: 🤗 Transformers: State-of-the-art  Machine Learning for Pytorch, TensorFlow, and JAX.">
            <a:extLst>
              <a:ext uri="{FF2B5EF4-FFF2-40B4-BE49-F238E27FC236}">
                <a16:creationId xmlns:a16="http://schemas.microsoft.com/office/drawing/2014/main" id="{CE6BA518-2D1A-1FB8-F8C4-B30FFD1370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8040" y="3287428"/>
            <a:ext cx="1960179" cy="8395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Gemini (Google) Logo Free Download S... · LobeHub">
            <a:extLst>
              <a:ext uri="{FF2B5EF4-FFF2-40B4-BE49-F238E27FC236}">
                <a16:creationId xmlns:a16="http://schemas.microsoft.com/office/drawing/2014/main" id="{4346FD38-1446-8A9C-ADD5-FB81E71D9A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50863" y="4235415"/>
            <a:ext cx="1428307" cy="535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LangChain logo in PNG and vector formats (SVG, EPS, PDF)">
            <a:extLst>
              <a:ext uri="{FF2B5EF4-FFF2-40B4-BE49-F238E27FC236}">
                <a16:creationId xmlns:a16="http://schemas.microsoft.com/office/drawing/2014/main" id="{2F2EA3D1-0BE1-E5B4-168B-CFDBC63188C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030" y="741145"/>
            <a:ext cx="1446154" cy="1446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9203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Зміст проведеного експерименту</a:t>
            </a:r>
            <a:endParaRPr sz="3200" dirty="0"/>
          </a:p>
        </p:txBody>
      </p:sp>
      <p:pic>
        <p:nvPicPr>
          <p:cNvPr id="115" name="Google Shape;115;p20"/>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E8624834-013E-7249-F488-C816A0DA935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11</a:t>
            </a:fld>
            <a:endParaRPr lang="uk-UA" dirty="0"/>
          </a:p>
        </p:txBody>
      </p:sp>
      <p:pic>
        <p:nvPicPr>
          <p:cNvPr id="4" name="Рисунок 3">
            <a:extLst>
              <a:ext uri="{FF2B5EF4-FFF2-40B4-BE49-F238E27FC236}">
                <a16:creationId xmlns:a16="http://schemas.microsoft.com/office/drawing/2014/main" id="{522532FE-0446-ECF7-970C-F49D12AB62DF}"/>
              </a:ext>
            </a:extLst>
          </p:cNvPr>
          <p:cNvPicPr>
            <a:picLocks noChangeAspect="1"/>
          </p:cNvPicPr>
          <p:nvPr/>
        </p:nvPicPr>
        <p:blipFill>
          <a:blip r:embed="rId4"/>
          <a:stretch>
            <a:fillRect/>
          </a:stretch>
        </p:blipFill>
        <p:spPr>
          <a:xfrm>
            <a:off x="91945" y="798428"/>
            <a:ext cx="3132316" cy="1555578"/>
          </a:xfrm>
          <a:prstGeom prst="rect">
            <a:avLst/>
          </a:prstGeom>
        </p:spPr>
      </p:pic>
      <p:pic>
        <p:nvPicPr>
          <p:cNvPr id="5" name="Рисунок 4">
            <a:extLst>
              <a:ext uri="{FF2B5EF4-FFF2-40B4-BE49-F238E27FC236}">
                <a16:creationId xmlns:a16="http://schemas.microsoft.com/office/drawing/2014/main" id="{D2466C23-EBF5-43C8-5F1A-9B0CE978FC53}"/>
              </a:ext>
            </a:extLst>
          </p:cNvPr>
          <p:cNvPicPr>
            <a:picLocks noChangeAspect="1"/>
          </p:cNvPicPr>
          <p:nvPr/>
        </p:nvPicPr>
        <p:blipFill>
          <a:blip r:embed="rId5"/>
          <a:stretch>
            <a:fillRect/>
          </a:stretch>
        </p:blipFill>
        <p:spPr>
          <a:xfrm>
            <a:off x="91945" y="2611097"/>
            <a:ext cx="3003134" cy="1491312"/>
          </a:xfrm>
          <a:prstGeom prst="rect">
            <a:avLst/>
          </a:prstGeom>
        </p:spPr>
      </p:pic>
      <p:pic>
        <p:nvPicPr>
          <p:cNvPr id="6" name="Рисунок 5">
            <a:extLst>
              <a:ext uri="{FF2B5EF4-FFF2-40B4-BE49-F238E27FC236}">
                <a16:creationId xmlns:a16="http://schemas.microsoft.com/office/drawing/2014/main" id="{3F1EF706-C14D-DC8D-E096-FCD29D1F34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863" y="819811"/>
            <a:ext cx="2394878" cy="487720"/>
          </a:xfrm>
          <a:prstGeom prst="rect">
            <a:avLst/>
          </a:prstGeom>
        </p:spPr>
      </p:pic>
      <p:pic>
        <p:nvPicPr>
          <p:cNvPr id="7" name="Рисунок 6">
            <a:extLst>
              <a:ext uri="{FF2B5EF4-FFF2-40B4-BE49-F238E27FC236}">
                <a16:creationId xmlns:a16="http://schemas.microsoft.com/office/drawing/2014/main" id="{9CE1255E-BE6D-39F7-BDE2-5FF25F6541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4524" y="930248"/>
            <a:ext cx="2457776" cy="315590"/>
          </a:xfrm>
          <a:prstGeom prst="rect">
            <a:avLst/>
          </a:prstGeom>
        </p:spPr>
      </p:pic>
      <p:pic>
        <p:nvPicPr>
          <p:cNvPr id="8" name="Рисунок 7">
            <a:extLst>
              <a:ext uri="{FF2B5EF4-FFF2-40B4-BE49-F238E27FC236}">
                <a16:creationId xmlns:a16="http://schemas.microsoft.com/office/drawing/2014/main" id="{3FEF1DC2-7029-0E83-C6BB-C86CAC0B0A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5903" y="1498517"/>
            <a:ext cx="2606040" cy="1336675"/>
          </a:xfrm>
          <a:prstGeom prst="rect">
            <a:avLst/>
          </a:prstGeom>
        </p:spPr>
      </p:pic>
      <p:pic>
        <p:nvPicPr>
          <p:cNvPr id="9" name="Рисунок 8">
            <a:extLst>
              <a:ext uri="{FF2B5EF4-FFF2-40B4-BE49-F238E27FC236}">
                <a16:creationId xmlns:a16="http://schemas.microsoft.com/office/drawing/2014/main" id="{E4E26193-DD3D-D5D5-C6EC-280341C0EB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5374" y="3068636"/>
            <a:ext cx="3952240" cy="1731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4082D5AE-B88F-804D-C0B7-D1D8B36A6803}"/>
            </a:ext>
          </a:extLst>
        </p:cNvPr>
        <p:cNvGrpSpPr/>
        <p:nvPr/>
      </p:nvGrpSpPr>
      <p:grpSpPr>
        <a:xfrm>
          <a:off x="0" y="0"/>
          <a:ext cx="0" cy="0"/>
          <a:chOff x="0" y="0"/>
          <a:chExt cx="0" cy="0"/>
        </a:xfrm>
      </p:grpSpPr>
      <p:sp>
        <p:nvSpPr>
          <p:cNvPr id="113" name="Google Shape;113;p20">
            <a:extLst>
              <a:ext uri="{FF2B5EF4-FFF2-40B4-BE49-F238E27FC236}">
                <a16:creationId xmlns:a16="http://schemas.microsoft.com/office/drawing/2014/main" id="{81CB1265-CF56-7115-89EB-ACA3273FE012}"/>
              </a:ext>
            </a:extLst>
          </p:cNvPr>
          <p:cNvSpPr txBox="1">
            <a:spLocks noGrp="1"/>
          </p:cNvSpPr>
          <p:nvPr>
            <p:ph type="title"/>
          </p:nvPr>
        </p:nvSpPr>
        <p:spPr>
          <a:xfrm>
            <a:off x="311700" y="-9203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Зміст проведеного експерименту</a:t>
            </a:r>
            <a:endParaRPr sz="3200" dirty="0"/>
          </a:p>
        </p:txBody>
      </p:sp>
      <p:pic>
        <p:nvPicPr>
          <p:cNvPr id="115" name="Google Shape;115;p20">
            <a:extLst>
              <a:ext uri="{FF2B5EF4-FFF2-40B4-BE49-F238E27FC236}">
                <a16:creationId xmlns:a16="http://schemas.microsoft.com/office/drawing/2014/main" id="{A820D793-D06A-CB28-DDB6-212B4B998AD5}"/>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9E8F226F-991B-6544-152C-0A5123C1AB3F}"/>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12</a:t>
            </a:fld>
            <a:endParaRPr lang="uk-UA" dirty="0"/>
          </a:p>
        </p:txBody>
      </p:sp>
      <p:pic>
        <p:nvPicPr>
          <p:cNvPr id="3" name="Google Shape;106;p16" title="Снимок экрана 2025-03-18 в 16.08.23.png">
            <a:extLst>
              <a:ext uri="{FF2B5EF4-FFF2-40B4-BE49-F238E27FC236}">
                <a16:creationId xmlns:a16="http://schemas.microsoft.com/office/drawing/2014/main" id="{B73C8AB6-D0E3-4641-FBFE-4B6EF61E081B}"/>
              </a:ext>
            </a:extLst>
          </p:cNvPr>
          <p:cNvPicPr preferRelativeResize="0"/>
          <p:nvPr/>
        </p:nvPicPr>
        <p:blipFill>
          <a:blip r:embed="rId4">
            <a:alphaModFix/>
          </a:blip>
          <a:stretch>
            <a:fillRect/>
          </a:stretch>
        </p:blipFill>
        <p:spPr>
          <a:xfrm>
            <a:off x="268925" y="999853"/>
            <a:ext cx="3406371" cy="1196810"/>
          </a:xfrm>
          <a:prstGeom prst="rect">
            <a:avLst/>
          </a:prstGeom>
          <a:noFill/>
          <a:ln>
            <a:noFill/>
          </a:ln>
        </p:spPr>
      </p:pic>
      <p:pic>
        <p:nvPicPr>
          <p:cNvPr id="17" name="Рисунок 16">
            <a:extLst>
              <a:ext uri="{FF2B5EF4-FFF2-40B4-BE49-F238E27FC236}">
                <a16:creationId xmlns:a16="http://schemas.microsoft.com/office/drawing/2014/main" id="{F60A04CA-EA1B-7008-6444-BD47E998C1AF}"/>
              </a:ext>
            </a:extLst>
          </p:cNvPr>
          <p:cNvPicPr>
            <a:picLocks noChangeAspect="1"/>
          </p:cNvPicPr>
          <p:nvPr/>
        </p:nvPicPr>
        <p:blipFill>
          <a:blip r:embed="rId5"/>
          <a:stretch>
            <a:fillRect/>
          </a:stretch>
        </p:blipFill>
        <p:spPr>
          <a:xfrm>
            <a:off x="6728953" y="1353667"/>
            <a:ext cx="1929927" cy="2231478"/>
          </a:xfrm>
          <a:prstGeom prst="rect">
            <a:avLst/>
          </a:prstGeom>
        </p:spPr>
      </p:pic>
      <p:pic>
        <p:nvPicPr>
          <p:cNvPr id="19" name="Рисунок 18">
            <a:extLst>
              <a:ext uri="{FF2B5EF4-FFF2-40B4-BE49-F238E27FC236}">
                <a16:creationId xmlns:a16="http://schemas.microsoft.com/office/drawing/2014/main" id="{DA6B5BDA-1926-9FCC-CB40-D21C3A60E36F}"/>
              </a:ext>
            </a:extLst>
          </p:cNvPr>
          <p:cNvPicPr>
            <a:picLocks noChangeAspect="1"/>
          </p:cNvPicPr>
          <p:nvPr/>
        </p:nvPicPr>
        <p:blipFill>
          <a:blip r:embed="rId6"/>
          <a:stretch>
            <a:fillRect/>
          </a:stretch>
        </p:blipFill>
        <p:spPr>
          <a:xfrm>
            <a:off x="4409090" y="1040523"/>
            <a:ext cx="1685062" cy="3393528"/>
          </a:xfrm>
          <a:prstGeom prst="rect">
            <a:avLst/>
          </a:prstGeom>
        </p:spPr>
      </p:pic>
      <p:sp>
        <p:nvSpPr>
          <p:cNvPr id="21" name="TextBox 20">
            <a:extLst>
              <a:ext uri="{FF2B5EF4-FFF2-40B4-BE49-F238E27FC236}">
                <a16:creationId xmlns:a16="http://schemas.microsoft.com/office/drawing/2014/main" id="{CEAA8673-9EDA-1D29-2F70-4AADBB774AAA}"/>
              </a:ext>
            </a:extLst>
          </p:cNvPr>
          <p:cNvSpPr txBox="1"/>
          <p:nvPr/>
        </p:nvSpPr>
        <p:spPr>
          <a:xfrm>
            <a:off x="609211" y="2368188"/>
            <a:ext cx="3360683" cy="1954381"/>
          </a:xfrm>
          <a:prstGeom prst="rect">
            <a:avLst/>
          </a:prstGeom>
          <a:noFill/>
        </p:spPr>
        <p:txBody>
          <a:bodyPr wrap="square">
            <a:spAutoFit/>
          </a:bodyPr>
          <a:lstStyle/>
          <a:p>
            <a:pPr>
              <a:buNone/>
            </a:pPr>
            <a:r>
              <a:rPr lang="uk-UA" sz="1100" noProof="0" dirty="0" err="1"/>
              <a:t>Relevance</a:t>
            </a:r>
            <a:r>
              <a:rPr lang="uk-UA" sz="1100" noProof="0" dirty="0"/>
              <a:t> [0 - 10] - вимірює, наскільки добре згенерована відповідь відповідає очікуваному змісту зображення. </a:t>
            </a:r>
            <a:endParaRPr lang="en-US" sz="1100" noProof="0" dirty="0"/>
          </a:p>
          <a:p>
            <a:pPr>
              <a:buNone/>
            </a:pPr>
            <a:r>
              <a:rPr lang="uk-UA" sz="1100" noProof="0" dirty="0" err="1"/>
              <a:t>Groundedness</a:t>
            </a:r>
            <a:r>
              <a:rPr lang="uk-UA" sz="1100" noProof="0" dirty="0"/>
              <a:t> [0 - 10] - оцінює ступінь, до якого результати роботи моделі ґрунтуються на отриманих знаннях, а не на галюцинаційній інформації. </a:t>
            </a:r>
            <a:endParaRPr lang="en-US" sz="1100" noProof="0" dirty="0"/>
          </a:p>
          <a:p>
            <a:pPr>
              <a:buNone/>
            </a:pPr>
            <a:r>
              <a:rPr lang="uk-UA" sz="1100" noProof="0" dirty="0" err="1"/>
              <a:t>BERTScore</a:t>
            </a:r>
            <a:r>
              <a:rPr lang="uk-UA" sz="1100" noProof="0" dirty="0"/>
              <a:t> [0 - 1] - широко використовувана метрика схожості тексту, заснована на контекстних </a:t>
            </a:r>
            <a:r>
              <a:rPr lang="uk-UA" sz="1100" noProof="0" dirty="0" err="1"/>
              <a:t>вбудовуваннях</a:t>
            </a:r>
            <a:r>
              <a:rPr lang="uk-UA" sz="1100" noProof="0" dirty="0"/>
              <a:t> з попередньо навченої BERT-моделі. </a:t>
            </a:r>
          </a:p>
        </p:txBody>
      </p:sp>
    </p:spTree>
    <p:extLst>
      <p:ext uri="{BB962C8B-B14F-4D97-AF65-F5344CB8AC3E}">
        <p14:creationId xmlns:p14="http://schemas.microsoft.com/office/powerpoint/2010/main" val="94357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268925" y="-15299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Результати експерименту </a:t>
            </a:r>
            <a:endParaRPr sz="3200" dirty="0"/>
          </a:p>
        </p:txBody>
      </p:sp>
      <p:pic>
        <p:nvPicPr>
          <p:cNvPr id="122" name="Google Shape;122;p21"/>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8800C66-AABB-EFA8-12F4-0C56A124371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13</a:t>
            </a:fld>
            <a:endParaRPr lang="uk-UA" dirty="0"/>
          </a:p>
        </p:txBody>
      </p:sp>
      <p:pic>
        <p:nvPicPr>
          <p:cNvPr id="4" name="Рисунок 3">
            <a:extLst>
              <a:ext uri="{FF2B5EF4-FFF2-40B4-BE49-F238E27FC236}">
                <a16:creationId xmlns:a16="http://schemas.microsoft.com/office/drawing/2014/main" id="{60C0C39A-1048-5F8A-502D-7757F810F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960" y="861847"/>
            <a:ext cx="3798140" cy="3383919"/>
          </a:xfrm>
          <a:prstGeom prst="rect">
            <a:avLst/>
          </a:prstGeom>
        </p:spPr>
      </p:pic>
      <p:pic>
        <p:nvPicPr>
          <p:cNvPr id="8" name="Google Shape;184;p24">
            <a:extLst>
              <a:ext uri="{FF2B5EF4-FFF2-40B4-BE49-F238E27FC236}">
                <a16:creationId xmlns:a16="http://schemas.microsoft.com/office/drawing/2014/main" id="{6789CE17-166D-2577-CEF2-4404A8FA8EE8}"/>
              </a:ext>
            </a:extLst>
          </p:cNvPr>
          <p:cNvPicPr preferRelativeResize="0"/>
          <p:nvPr/>
        </p:nvPicPr>
        <p:blipFill>
          <a:blip r:embed="rId5">
            <a:alphaModFix/>
          </a:blip>
          <a:stretch>
            <a:fillRect/>
          </a:stretch>
        </p:blipFill>
        <p:spPr>
          <a:xfrm>
            <a:off x="7848150" y="3921100"/>
            <a:ext cx="936250" cy="936250"/>
          </a:xfrm>
          <a:prstGeom prst="rect">
            <a:avLst/>
          </a:prstGeom>
          <a:noFill/>
          <a:ln>
            <a:noFill/>
          </a:ln>
        </p:spPr>
      </p:pic>
      <p:sp>
        <p:nvSpPr>
          <p:cNvPr id="3" name="TextBox 2">
            <a:extLst>
              <a:ext uri="{FF2B5EF4-FFF2-40B4-BE49-F238E27FC236}">
                <a16:creationId xmlns:a16="http://schemas.microsoft.com/office/drawing/2014/main" id="{942D9D97-84EC-62BB-74AC-706889C4B753}"/>
              </a:ext>
            </a:extLst>
          </p:cNvPr>
          <p:cNvSpPr txBox="1"/>
          <p:nvPr/>
        </p:nvSpPr>
        <p:spPr>
          <a:xfrm>
            <a:off x="4478975" y="968722"/>
            <a:ext cx="4002231" cy="3539430"/>
          </a:xfrm>
          <a:prstGeom prst="rect">
            <a:avLst/>
          </a:prstGeom>
          <a:noFill/>
        </p:spPr>
        <p:txBody>
          <a:bodyPr wrap="square" rtlCol="0">
            <a:spAutoFit/>
          </a:bodyPr>
          <a:lstStyle/>
          <a:p>
            <a:pPr marL="285750" indent="-285750">
              <a:buFontTx/>
              <a:buChar char="-"/>
            </a:pPr>
            <a:r>
              <a:rPr lang="uk-UA" dirty="0"/>
              <a:t>Експериментально виявлено найважливіші параметри </a:t>
            </a:r>
            <a:r>
              <a:rPr lang="en-US" dirty="0"/>
              <a:t>RAG </a:t>
            </a:r>
            <a:r>
              <a:rPr lang="uk-UA" dirty="0"/>
              <a:t>системи (гібридний пошук)</a:t>
            </a:r>
          </a:p>
          <a:p>
            <a:pPr marL="285750" indent="-285750">
              <a:buFontTx/>
              <a:buChar char="-"/>
            </a:pPr>
            <a:r>
              <a:rPr lang="uk-UA" dirty="0"/>
              <a:t>Кількість чанків, як і розмір чанку потрібно індивідуально налаштовувати під ваші дані</a:t>
            </a:r>
          </a:p>
          <a:p>
            <a:pPr marL="285750" indent="-285750">
              <a:buFontTx/>
              <a:buChar char="-"/>
            </a:pPr>
            <a:r>
              <a:rPr lang="uk-UA" dirty="0"/>
              <a:t>В більшості задач з невеликим контекстом розмір моделі не надає переваг при відповіді, або вона є непропорційною відносно ціни</a:t>
            </a:r>
          </a:p>
          <a:p>
            <a:pPr marL="285750" indent="-285750">
              <a:buFontTx/>
              <a:buChar char="-"/>
            </a:pPr>
            <a:r>
              <a:rPr lang="uk-UA" dirty="0"/>
              <a:t>Особливу увагу потрібно приділяти методу розбиття даних на чанки, може бути необхідно писати спеціальні алгоритми для оптимального розбиття</a:t>
            </a:r>
          </a:p>
          <a:p>
            <a:pPr marL="285750" indent="-285750">
              <a:buFontTx/>
              <a:buChar char="-"/>
            </a:pPr>
            <a:endParaRPr lang="uk-UA" dirty="0"/>
          </a:p>
          <a:p>
            <a:pPr marL="285750" indent="-285750">
              <a:buFontTx/>
              <a:buChar char="-"/>
            </a:pPr>
            <a:endParaRPr lang="ru-UA"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a:extLst>
            <a:ext uri="{FF2B5EF4-FFF2-40B4-BE49-F238E27FC236}">
              <a16:creationId xmlns:a16="http://schemas.microsoft.com/office/drawing/2014/main" id="{411F30EF-B8F1-4E38-EA2B-DFFD8BBF5F21}"/>
            </a:ext>
          </a:extLst>
        </p:cNvPr>
        <p:cNvGrpSpPr/>
        <p:nvPr/>
      </p:nvGrpSpPr>
      <p:grpSpPr>
        <a:xfrm>
          <a:off x="0" y="0"/>
          <a:ext cx="0" cy="0"/>
          <a:chOff x="0" y="0"/>
          <a:chExt cx="0" cy="0"/>
        </a:xfrm>
      </p:grpSpPr>
      <p:sp>
        <p:nvSpPr>
          <p:cNvPr id="120" name="Google Shape;120;p21">
            <a:extLst>
              <a:ext uri="{FF2B5EF4-FFF2-40B4-BE49-F238E27FC236}">
                <a16:creationId xmlns:a16="http://schemas.microsoft.com/office/drawing/2014/main" id="{F4D12359-6C08-24F3-0FB9-DBC06C2A7BFA}"/>
              </a:ext>
            </a:extLst>
          </p:cNvPr>
          <p:cNvSpPr txBox="1">
            <a:spLocks noGrp="1"/>
          </p:cNvSpPr>
          <p:nvPr>
            <p:ph type="title"/>
          </p:nvPr>
        </p:nvSpPr>
        <p:spPr>
          <a:xfrm>
            <a:off x="268925" y="-15299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Результати експерименту </a:t>
            </a:r>
            <a:endParaRPr sz="3200" dirty="0"/>
          </a:p>
        </p:txBody>
      </p:sp>
      <p:pic>
        <p:nvPicPr>
          <p:cNvPr id="122" name="Google Shape;122;p21">
            <a:extLst>
              <a:ext uri="{FF2B5EF4-FFF2-40B4-BE49-F238E27FC236}">
                <a16:creationId xmlns:a16="http://schemas.microsoft.com/office/drawing/2014/main" id="{A677ACC5-FA9B-A8BE-FBE4-724187EB1C67}"/>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B28AE0E7-507B-A2F2-A979-27E7948A4608}"/>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14</a:t>
            </a:fld>
            <a:endParaRPr lang="uk-UA" dirty="0"/>
          </a:p>
        </p:txBody>
      </p:sp>
      <p:pic>
        <p:nvPicPr>
          <p:cNvPr id="8" name="Google Shape;184;p24">
            <a:extLst>
              <a:ext uri="{FF2B5EF4-FFF2-40B4-BE49-F238E27FC236}">
                <a16:creationId xmlns:a16="http://schemas.microsoft.com/office/drawing/2014/main" id="{31CCACC9-39FE-D1C8-B6B0-85F43ADE2E5A}"/>
              </a:ext>
            </a:extLst>
          </p:cNvPr>
          <p:cNvPicPr preferRelativeResize="0"/>
          <p:nvPr/>
        </p:nvPicPr>
        <p:blipFill>
          <a:blip r:embed="rId4">
            <a:alphaModFix/>
          </a:blip>
          <a:stretch>
            <a:fillRect/>
          </a:stretch>
        </p:blipFill>
        <p:spPr>
          <a:xfrm>
            <a:off x="7848150" y="3921100"/>
            <a:ext cx="936250" cy="936250"/>
          </a:xfrm>
          <a:prstGeom prst="rect">
            <a:avLst/>
          </a:prstGeom>
          <a:noFill/>
          <a:ln>
            <a:noFill/>
          </a:ln>
        </p:spPr>
      </p:pic>
      <p:pic>
        <p:nvPicPr>
          <p:cNvPr id="3" name="Google Shape;191;p25" title="Снимок экрана 2025-03-18 в 17.29.08.png">
            <a:extLst>
              <a:ext uri="{FF2B5EF4-FFF2-40B4-BE49-F238E27FC236}">
                <a16:creationId xmlns:a16="http://schemas.microsoft.com/office/drawing/2014/main" id="{F37D3016-AB21-0DFE-4739-2667BF84158A}"/>
              </a:ext>
            </a:extLst>
          </p:cNvPr>
          <p:cNvPicPr preferRelativeResize="0"/>
          <p:nvPr/>
        </p:nvPicPr>
        <p:blipFill>
          <a:blip r:embed="rId5">
            <a:alphaModFix/>
          </a:blip>
          <a:stretch>
            <a:fillRect/>
          </a:stretch>
        </p:blipFill>
        <p:spPr>
          <a:xfrm>
            <a:off x="371390" y="1297525"/>
            <a:ext cx="4088600" cy="2548449"/>
          </a:xfrm>
          <a:prstGeom prst="rect">
            <a:avLst/>
          </a:prstGeom>
          <a:noFill/>
          <a:ln>
            <a:noFill/>
          </a:ln>
        </p:spPr>
      </p:pic>
      <p:sp>
        <p:nvSpPr>
          <p:cNvPr id="5" name="TextBox 4">
            <a:extLst>
              <a:ext uri="{FF2B5EF4-FFF2-40B4-BE49-F238E27FC236}">
                <a16:creationId xmlns:a16="http://schemas.microsoft.com/office/drawing/2014/main" id="{0345B80A-4892-E57D-D374-D344CE05A9A1}"/>
              </a:ext>
            </a:extLst>
          </p:cNvPr>
          <p:cNvSpPr txBox="1"/>
          <p:nvPr/>
        </p:nvSpPr>
        <p:spPr>
          <a:xfrm>
            <a:off x="4818795" y="1377957"/>
            <a:ext cx="3657600" cy="3108543"/>
          </a:xfrm>
          <a:prstGeom prst="rect">
            <a:avLst/>
          </a:prstGeom>
          <a:noFill/>
        </p:spPr>
        <p:txBody>
          <a:bodyPr wrap="square" rtlCol="0">
            <a:spAutoFit/>
          </a:bodyPr>
          <a:lstStyle/>
          <a:p>
            <a:pPr marL="285750" indent="-285750">
              <a:buFontTx/>
              <a:buChar char="-"/>
            </a:pPr>
            <a:r>
              <a:rPr lang="ru-UA" dirty="0"/>
              <a:t>Інноваційна ідея динамічного узгодження моделі в залежності від контексту зображення</a:t>
            </a:r>
          </a:p>
          <a:p>
            <a:pPr marL="285750" indent="-285750">
              <a:buFontTx/>
              <a:buChar char="-"/>
            </a:pPr>
            <a:r>
              <a:rPr lang="ru-UA" dirty="0"/>
              <a:t>Експериментально доведено корисність впроваджених методів узгодження</a:t>
            </a:r>
          </a:p>
          <a:p>
            <a:pPr marL="285750" indent="-285750">
              <a:buFontTx/>
              <a:buChar char="-"/>
            </a:pPr>
            <a:r>
              <a:rPr lang="ru-UA" dirty="0"/>
              <a:t>Можливе використання в реальних системах</a:t>
            </a:r>
          </a:p>
          <a:p>
            <a:pPr marL="285750" indent="-285750">
              <a:buFontTx/>
              <a:buChar char="-"/>
            </a:pPr>
            <a:r>
              <a:rPr lang="ru-UA" dirty="0"/>
              <a:t>Є великий потенціал для масштабування</a:t>
            </a:r>
          </a:p>
          <a:p>
            <a:pPr marL="285750" indent="-285750">
              <a:buFontTx/>
              <a:buChar char="-"/>
            </a:pPr>
            <a:endParaRPr lang="ru-UA" dirty="0"/>
          </a:p>
          <a:p>
            <a:pPr marL="285750" indent="-285750">
              <a:buFontTx/>
              <a:buChar char="-"/>
            </a:pPr>
            <a:endParaRPr lang="ru-UA" dirty="0"/>
          </a:p>
          <a:p>
            <a:pPr marL="285750" indent="-285750">
              <a:buFontTx/>
              <a:buChar char="-"/>
            </a:pPr>
            <a:endParaRPr lang="ru-UA" dirty="0"/>
          </a:p>
          <a:p>
            <a:pPr marL="285750" indent="-285750">
              <a:buFontTx/>
              <a:buChar char="-"/>
            </a:pPr>
            <a:endParaRPr lang="ru-UA" dirty="0"/>
          </a:p>
        </p:txBody>
      </p:sp>
    </p:spTree>
    <p:extLst>
      <p:ext uri="{BB962C8B-B14F-4D97-AF65-F5344CB8AC3E}">
        <p14:creationId xmlns:p14="http://schemas.microsoft.com/office/powerpoint/2010/main" val="4697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35287"/>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UA" sz="3200" dirty="0"/>
              <a:t>Висновки</a:t>
            </a:r>
            <a:r>
              <a:rPr lang="uk" sz="3200" dirty="0"/>
              <a:t> </a:t>
            </a:r>
            <a:endParaRPr sz="3200" dirty="0"/>
          </a:p>
        </p:txBody>
      </p:sp>
      <p:sp>
        <p:nvSpPr>
          <p:cNvPr id="142" name="Google Shape;142;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a:buFontTx/>
              <a:buChar char="-"/>
            </a:pPr>
            <a:r>
              <a:rPr lang="uk-UA" dirty="0"/>
              <a:t>Було проведено серію з 32 експериментів, по результатам яких було досліджено ефективність налаштування конкретних параметрів у реальних </a:t>
            </a:r>
            <a:r>
              <a:rPr lang="en-US" dirty="0"/>
              <a:t>RAG </a:t>
            </a:r>
            <a:r>
              <a:rPr lang="uk-UA" dirty="0"/>
              <a:t>системах, що дає змогу краще зрозуміти природу параметрів </a:t>
            </a:r>
            <a:r>
              <a:rPr lang="en-US" dirty="0"/>
              <a:t>RAG </a:t>
            </a:r>
            <a:r>
              <a:rPr lang="uk-UA" dirty="0"/>
              <a:t>та їх правильного налаштування</a:t>
            </a:r>
          </a:p>
          <a:p>
            <a:pPr>
              <a:buFontTx/>
              <a:buChar char="-"/>
            </a:pPr>
            <a:r>
              <a:rPr lang="uk-UA" dirty="0"/>
              <a:t>Було впроваджено новий метод узгодження великих мовних моделей в залежності від змісту зображення та користувацьких обмежень, який є інноваційним та може бути масштабований до реальних систем</a:t>
            </a:r>
            <a:endParaRPr lang="ru-UA" dirty="0"/>
          </a:p>
          <a:p>
            <a:pPr marL="0" lvl="0" indent="0" algn="l" rtl="0">
              <a:spcBef>
                <a:spcPts val="0"/>
              </a:spcBef>
              <a:spcAft>
                <a:spcPts val="0"/>
              </a:spcAft>
              <a:buNone/>
            </a:pPr>
            <a:endParaRPr dirty="0">
              <a:latin typeface="Economica" panose="020B0604020202020204" charset="0"/>
            </a:endParaRPr>
          </a:p>
        </p:txBody>
      </p:sp>
      <p:pic>
        <p:nvPicPr>
          <p:cNvPr id="143" name="Google Shape;143;p2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2B5B94D8-63F6-7EAC-6461-2DB4B135596F}"/>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15</a:t>
            </a:fld>
            <a:endParaRPr lang="uk-UA" dirty="0"/>
          </a:p>
        </p:txBody>
      </p:sp>
      <p:pic>
        <p:nvPicPr>
          <p:cNvPr id="3074" name="Picture 2" descr="Download Free Achieving Goals Icons in PNG &amp; SVG">
            <a:extLst>
              <a:ext uri="{FF2B5EF4-FFF2-40B4-BE49-F238E27FC236}">
                <a16:creationId xmlns:a16="http://schemas.microsoft.com/office/drawing/2014/main" id="{35569129-08CD-7564-7F17-42953B807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721" y="3834192"/>
            <a:ext cx="904440" cy="904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68925"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Апробація результатів дослідження</a:t>
            </a:r>
            <a:endParaRPr sz="3200" dirty="0"/>
          </a:p>
        </p:txBody>
      </p:sp>
      <p:pic>
        <p:nvPicPr>
          <p:cNvPr id="136" name="Google Shape;136;p23"/>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5BB10B47-7B7A-16D3-B2F7-7BCD981C8FD9}"/>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16</a:t>
            </a:fld>
            <a:endParaRPr lang="uk-UA" dirty="0"/>
          </a:p>
        </p:txBody>
      </p:sp>
      <p:pic>
        <p:nvPicPr>
          <p:cNvPr id="8" name="Рисунок 7">
            <a:extLst>
              <a:ext uri="{FF2B5EF4-FFF2-40B4-BE49-F238E27FC236}">
                <a16:creationId xmlns:a16="http://schemas.microsoft.com/office/drawing/2014/main" id="{D5BCE068-75F2-1E28-C2CC-180853583361}"/>
              </a:ext>
            </a:extLst>
          </p:cNvPr>
          <p:cNvPicPr>
            <a:picLocks noChangeAspect="1"/>
          </p:cNvPicPr>
          <p:nvPr/>
        </p:nvPicPr>
        <p:blipFill>
          <a:blip r:embed="rId4"/>
          <a:stretch>
            <a:fillRect/>
          </a:stretch>
        </p:blipFill>
        <p:spPr>
          <a:xfrm>
            <a:off x="5554685" y="906852"/>
            <a:ext cx="2809476" cy="3452648"/>
          </a:xfrm>
          <a:prstGeom prst="rect">
            <a:avLst/>
          </a:prstGeom>
        </p:spPr>
      </p:pic>
      <p:pic>
        <p:nvPicPr>
          <p:cNvPr id="5" name="Рисунок 4">
            <a:extLst>
              <a:ext uri="{FF2B5EF4-FFF2-40B4-BE49-F238E27FC236}">
                <a16:creationId xmlns:a16="http://schemas.microsoft.com/office/drawing/2014/main" id="{F0332E83-2940-F592-296C-DAE754C9923C}"/>
              </a:ext>
            </a:extLst>
          </p:cNvPr>
          <p:cNvPicPr>
            <a:picLocks noChangeAspect="1"/>
          </p:cNvPicPr>
          <p:nvPr/>
        </p:nvPicPr>
        <p:blipFill>
          <a:blip r:embed="rId5"/>
          <a:stretch>
            <a:fillRect/>
          </a:stretch>
        </p:blipFill>
        <p:spPr>
          <a:xfrm>
            <a:off x="1731101" y="803473"/>
            <a:ext cx="2897353" cy="38955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F6C591E-9AEE-D828-1FF2-CAF0E53F8FBF}"/>
              </a:ext>
            </a:extLst>
          </p:cNvPr>
          <p:cNvSpPr>
            <a:spLocks noGrp="1"/>
          </p:cNvSpPr>
          <p:nvPr>
            <p:ph type="title"/>
          </p:nvPr>
        </p:nvSpPr>
        <p:spPr/>
        <p:txBody>
          <a:bodyPr/>
          <a:lstStyle/>
          <a:p>
            <a:r>
              <a:rPr lang="ru-UA" dirty="0"/>
              <a:t>Дякую за увагу!</a:t>
            </a:r>
          </a:p>
        </p:txBody>
      </p:sp>
      <p:sp>
        <p:nvSpPr>
          <p:cNvPr id="5" name="TextBox 4">
            <a:extLst>
              <a:ext uri="{FF2B5EF4-FFF2-40B4-BE49-F238E27FC236}">
                <a16:creationId xmlns:a16="http://schemas.microsoft.com/office/drawing/2014/main" id="{E099A3E0-7A9B-F43C-23C4-6D06C0167218}"/>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17</a:t>
            </a:fld>
            <a:endParaRPr lang="uk-UA" dirty="0"/>
          </a:p>
        </p:txBody>
      </p:sp>
    </p:spTree>
    <p:extLst>
      <p:ext uri="{BB962C8B-B14F-4D97-AF65-F5344CB8AC3E}">
        <p14:creationId xmlns:p14="http://schemas.microsoft.com/office/powerpoint/2010/main" val="2145538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608800" y="5905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dirty="0"/>
              <a:t>Sample 58</a:t>
            </a:r>
            <a:endParaRPr dirty="0"/>
          </a:p>
        </p:txBody>
      </p:sp>
      <p:sp>
        <p:nvSpPr>
          <p:cNvPr id="225" name="Google Shape;225;p31"/>
          <p:cNvSpPr txBox="1">
            <a:spLocks noGrp="1"/>
          </p:cNvSpPr>
          <p:nvPr>
            <p:ph type="body" idx="1"/>
          </p:nvPr>
        </p:nvSpPr>
        <p:spPr>
          <a:xfrm>
            <a:off x="608800" y="1447775"/>
            <a:ext cx="4090200" cy="3105175"/>
          </a:xfrm>
          <a:prstGeom prst="rect">
            <a:avLst/>
          </a:prstGeom>
        </p:spPr>
        <p:txBody>
          <a:bodyPr spcFirstLastPara="1" wrap="square" lIns="91425" tIns="91425" rIns="91425" bIns="91425" anchor="t" anchorCtr="0">
            <a:normAutofit lnSpcReduction="10000"/>
          </a:bodyPr>
          <a:lstStyle/>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 </a:t>
            </a:r>
            <a:r>
              <a:rPr lang="ru" sz="1100" dirty="0">
                <a:solidFill>
                  <a:srgbClr val="000000"/>
                </a:solidFill>
                <a:latin typeface="Times New Roman"/>
                <a:ea typeface="Times New Roman"/>
                <a:cs typeface="Times New Roman"/>
                <a:sym typeface="Times New Roman"/>
              </a:rPr>
              <a:t>A dog is joyfully running through a snowy landscape, with snowflakes flying around it. The dog is predominantly white with brown patches and has a playful expression. It is positioned in the center of the image, slightly to the right, with its body angled forward as it leaps through the snow. The background features a blurred, dark area, likely trees, contrasting with the bright white snow.</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gpt-4o-mini-ARAG-EM:</a:t>
            </a:r>
            <a:r>
              <a:rPr lang="ru" sz="1100" dirty="0">
                <a:solidFill>
                  <a:srgbClr val="000000"/>
                </a:solidFill>
                <a:latin typeface="Times New Roman"/>
                <a:ea typeface="Times New Roman"/>
                <a:cs typeface="Times New Roman"/>
                <a:sym typeface="Times New Roman"/>
              </a:rPr>
              <a:t> In the image, a dog is running on the snow, which covers the ground.</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 </a:t>
            </a:r>
            <a:r>
              <a:rPr lang="ru" sz="1100" dirty="0">
                <a:solidFill>
                  <a:srgbClr val="000000"/>
                </a:solidFill>
                <a:latin typeface="Times New Roman"/>
                <a:ea typeface="Times New Roman"/>
                <a:cs typeface="Times New Roman"/>
                <a:sym typeface="Times New Roman"/>
              </a:rPr>
              <a:t>A white dog with tan markings is running through the snow. The dog is in the center of the image, with its body angled towards the center-right. Snow is kicked up around the dog's paws, indicating movement. The background consists of a snow-covered field and a blurred, dark forest.</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gemini-2.0-flash-lite-ARAG-EM: </a:t>
            </a:r>
            <a:r>
              <a:rPr lang="ru" sz="1100" dirty="0">
                <a:solidFill>
                  <a:srgbClr val="000000"/>
                </a:solidFill>
                <a:latin typeface="Times New Roman"/>
                <a:ea typeface="Times New Roman"/>
                <a:cs typeface="Times New Roman"/>
                <a:sym typeface="Times New Roman"/>
              </a:rPr>
              <a:t>A dog is running on snow. The dog is in the center of the image.</a:t>
            </a:r>
            <a:endParaRPr sz="1100" dirty="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pic>
        <p:nvPicPr>
          <p:cNvPr id="226" name="Google Shape;226;p31"/>
          <p:cNvPicPr preferRelativeResize="0"/>
          <p:nvPr/>
        </p:nvPicPr>
        <p:blipFill>
          <a:blip r:embed="rId3">
            <a:alphaModFix/>
          </a:blip>
          <a:stretch>
            <a:fillRect/>
          </a:stretch>
        </p:blipFill>
        <p:spPr>
          <a:xfrm>
            <a:off x="4997150" y="1318650"/>
            <a:ext cx="3778400" cy="3234300"/>
          </a:xfrm>
          <a:prstGeom prst="rect">
            <a:avLst/>
          </a:prstGeom>
          <a:noFill/>
          <a:ln>
            <a:noFill/>
          </a:ln>
        </p:spPr>
      </p:pic>
      <p:sp>
        <p:nvSpPr>
          <p:cNvPr id="2" name="TextBox 1">
            <a:extLst>
              <a:ext uri="{FF2B5EF4-FFF2-40B4-BE49-F238E27FC236}">
                <a16:creationId xmlns:a16="http://schemas.microsoft.com/office/drawing/2014/main" id="{0FBBB6E0-1224-BBDB-3F27-46ED179EB05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18</a:t>
            </a:fld>
            <a:endParaRPr lang="uk-U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7650" y="6824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dirty="0"/>
              <a:t>Sample 83</a:t>
            </a:r>
            <a:endParaRPr dirty="0"/>
          </a:p>
        </p:txBody>
      </p:sp>
      <p:sp>
        <p:nvSpPr>
          <p:cNvPr id="246" name="Google Shape;246;p34"/>
          <p:cNvSpPr txBox="1">
            <a:spLocks noGrp="1"/>
          </p:cNvSpPr>
          <p:nvPr>
            <p:ph type="body" idx="1"/>
          </p:nvPr>
        </p:nvSpPr>
        <p:spPr>
          <a:xfrm>
            <a:off x="729450" y="1651000"/>
            <a:ext cx="4482900" cy="3091275"/>
          </a:xfrm>
          <a:prstGeom prst="rect">
            <a:avLst/>
          </a:prstGeom>
        </p:spPr>
        <p:txBody>
          <a:bodyPr spcFirstLastPara="1" wrap="square" lIns="91425" tIns="91425" rIns="91425" bIns="91425" anchor="t" anchorCtr="0">
            <a:normAutofit fontScale="92500" lnSpcReduction="20000"/>
          </a:bodyPr>
          <a:lstStyle/>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a:t>
            </a:r>
            <a:r>
              <a:rPr lang="ru" sz="1100" dirty="0">
                <a:solidFill>
                  <a:srgbClr val="000000"/>
                </a:solidFill>
                <a:latin typeface="Times New Roman"/>
                <a:ea typeface="Times New Roman"/>
                <a:cs typeface="Times New Roman"/>
                <a:sym typeface="Times New Roman"/>
              </a:rPr>
              <a:t> The image depicts a snowy street scene. In the center-left, a man is shoveling snow from the sidewalk onto the street. He is wearing a dark jacket and a hat. To his right, in the center, there is a partially cleared area of the street where the snow has been removed. The background features a row of buildings with shops, visible in the top-left and top-center areas. The buildings have a mix of architectural styles, with some graffiti visible on one of them. Several parked cars are lined up along the street, mostly in the bottom-left and bottom-center areas, with a few more visible in the bottom-right. The overall atmosphere is cold and wintry, with a significant amount of snow covering the ground.</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gpt-4o-mini-ARAG-EM:</a:t>
            </a:r>
            <a:r>
              <a:rPr lang="ru" sz="1100" dirty="0">
                <a:solidFill>
                  <a:srgbClr val="000000"/>
                </a:solidFill>
                <a:latin typeface="Times New Roman"/>
                <a:ea typeface="Times New Roman"/>
                <a:cs typeface="Times New Roman"/>
                <a:sym typeface="Times New Roman"/>
              </a:rPr>
              <a:t> The image shows a streetlight in the top-left corner and buildings in the top-center. In the center-left, a human is shoveling snow, with snow covering the ground in the center. To the center-right, there is a car parked on the road.</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a:t>
            </a:r>
            <a:r>
              <a:rPr lang="ru" sz="1100" dirty="0">
                <a:solidFill>
                  <a:srgbClr val="000000"/>
                </a:solidFill>
                <a:latin typeface="Times New Roman"/>
                <a:ea typeface="Times New Roman"/>
                <a:cs typeface="Times New Roman"/>
                <a:sym typeface="Times New Roman"/>
              </a:rPr>
              <a:t> A man is shoveling snow on a city street. Cars are parked along the side of the road, and buildings line the street. The scene is covered in snow, and the road is wet.</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gemini-2.0-flash-lite-ARAG-EM:</a:t>
            </a:r>
            <a:r>
              <a:rPr lang="ru" sz="1100" dirty="0">
                <a:solidFill>
                  <a:srgbClr val="000000"/>
                </a:solidFill>
                <a:latin typeface="Times New Roman"/>
                <a:ea typeface="Times New Roman"/>
                <a:cs typeface="Times New Roman"/>
                <a:sym typeface="Times New Roman"/>
              </a:rPr>
              <a:t> A human is wearing a hat and holding a shovel. The human is moving snow. A car is in the background. A building is in the background.</a:t>
            </a:r>
            <a:endParaRPr dirty="0"/>
          </a:p>
        </p:txBody>
      </p:sp>
      <p:pic>
        <p:nvPicPr>
          <p:cNvPr id="247" name="Google Shape;247;p34"/>
          <p:cNvPicPr preferRelativeResize="0"/>
          <p:nvPr/>
        </p:nvPicPr>
        <p:blipFill>
          <a:blip r:embed="rId3">
            <a:alphaModFix/>
          </a:blip>
          <a:stretch>
            <a:fillRect/>
          </a:stretch>
        </p:blipFill>
        <p:spPr>
          <a:xfrm>
            <a:off x="5303650" y="1727900"/>
            <a:ext cx="3560600" cy="2663325"/>
          </a:xfrm>
          <a:prstGeom prst="rect">
            <a:avLst/>
          </a:prstGeom>
          <a:noFill/>
          <a:ln>
            <a:noFill/>
          </a:ln>
        </p:spPr>
      </p:pic>
      <p:sp>
        <p:nvSpPr>
          <p:cNvPr id="2" name="TextBox 1">
            <a:extLst>
              <a:ext uri="{FF2B5EF4-FFF2-40B4-BE49-F238E27FC236}">
                <a16:creationId xmlns:a16="http://schemas.microsoft.com/office/drawing/2014/main" id="{6DE46A25-7B98-9B27-CF50-C87D1DF12DC8}"/>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19</a:t>
            </a:fld>
            <a:endParaRPr lang="uk-U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Аналіз предметної галузі</a:t>
            </a:r>
            <a:endParaRPr sz="3200" dirty="0"/>
          </a:p>
        </p:txBody>
      </p:sp>
      <p:pic>
        <p:nvPicPr>
          <p:cNvPr id="73" name="Google Shape;73;p1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893E68CA-DEF7-D32D-BFB6-7B402335F4C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a:t>
            </a:fld>
            <a:endParaRPr lang="uk-UA" dirty="0"/>
          </a:p>
        </p:txBody>
      </p:sp>
      <p:sp>
        <p:nvSpPr>
          <p:cNvPr id="3" name="Объект 2">
            <a:extLst>
              <a:ext uri="{FF2B5EF4-FFF2-40B4-BE49-F238E27FC236}">
                <a16:creationId xmlns:a16="http://schemas.microsoft.com/office/drawing/2014/main" id="{7D02A4BA-89BD-1F8E-A521-EC5EBDA292CB}"/>
              </a:ext>
            </a:extLst>
          </p:cNvPr>
          <p:cNvSpPr txBox="1">
            <a:spLocks/>
          </p:cNvSpPr>
          <p:nvPr/>
        </p:nvSpPr>
        <p:spPr>
          <a:xfrm>
            <a:off x="410851" y="1382110"/>
            <a:ext cx="3341342" cy="245294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Font typeface="Open Sans"/>
              <a:buNone/>
            </a:pPr>
            <a:r>
              <a:rPr lang="uk-UA" dirty="0">
                <a:latin typeface=""/>
              </a:rPr>
              <a:t>Сучасні проблеми:</a:t>
            </a:r>
          </a:p>
          <a:p>
            <a:pPr>
              <a:buFont typeface="Arial" panose="020B0604020202020204" pitchFamily="34" charset="0"/>
              <a:buChar char="•"/>
            </a:pPr>
            <a:r>
              <a:rPr lang="ru-RU" dirty="0">
                <a:latin typeface=""/>
              </a:rPr>
              <a:t>с</a:t>
            </a:r>
            <a:r>
              <a:rPr lang="ru-UA" dirty="0">
                <a:latin typeface=""/>
              </a:rPr>
              <a:t>татичність знань</a:t>
            </a:r>
          </a:p>
          <a:p>
            <a:pPr>
              <a:buFont typeface="Arial" panose="020B0604020202020204" pitchFamily="34" charset="0"/>
              <a:buChar char="•"/>
            </a:pPr>
            <a:r>
              <a:rPr lang="ru-UA" dirty="0">
                <a:latin typeface=""/>
              </a:rPr>
              <a:t>галюцинації</a:t>
            </a:r>
          </a:p>
          <a:p>
            <a:pPr>
              <a:buFont typeface="Arial" panose="020B0604020202020204" pitchFamily="34" charset="0"/>
              <a:buChar char="•"/>
            </a:pPr>
            <a:r>
              <a:rPr lang="ru-UA" dirty="0">
                <a:latin typeface=""/>
              </a:rPr>
              <a:t>нестача структурованих даних</a:t>
            </a:r>
          </a:p>
          <a:p>
            <a:pPr>
              <a:buFont typeface="Arial" panose="020B0604020202020204" pitchFamily="34" charset="0"/>
              <a:buChar char="•"/>
            </a:pPr>
            <a:r>
              <a:rPr lang="ru-UA" dirty="0">
                <a:latin typeface=""/>
              </a:rPr>
              <a:t>обчислювальні витрати</a:t>
            </a:r>
          </a:p>
          <a:p>
            <a:pPr>
              <a:buFont typeface="Arial" panose="020B0604020202020204" pitchFamily="34" charset="0"/>
              <a:buChar char="•"/>
            </a:pPr>
            <a:r>
              <a:rPr lang="ru-RU" dirty="0">
                <a:latin typeface=""/>
              </a:rPr>
              <a:t>і</a:t>
            </a:r>
            <a:r>
              <a:rPr lang="ru-UA" dirty="0">
                <a:latin typeface=""/>
              </a:rPr>
              <a:t>нтерпретація логіки моделей</a:t>
            </a:r>
            <a:endParaRPr lang="en-US" dirty="0">
              <a:latin typeface=""/>
            </a:endParaRPr>
          </a:p>
          <a:p>
            <a:pPr marL="0" indent="0">
              <a:buNone/>
            </a:pPr>
            <a:endParaRPr lang="ru-UA" dirty="0">
              <a:solidFill>
                <a:schemeClr val="tx1"/>
              </a:solidFill>
              <a:latin typeface=""/>
            </a:endParaRPr>
          </a:p>
          <a:p>
            <a:pPr>
              <a:buFontTx/>
              <a:buChar char="-"/>
            </a:pPr>
            <a:endParaRPr lang="ru-UA" dirty="0">
              <a:latin typeface=""/>
            </a:endParaRPr>
          </a:p>
        </p:txBody>
      </p:sp>
      <mc:AlternateContent xmlns:mc="http://schemas.openxmlformats.org/markup-compatibility/2006" xmlns:p14="http://schemas.microsoft.com/office/powerpoint/2010/main">
        <mc:Choice Requires="p14">
          <p:contentPart p14:bwMode="auto" r:id="rId4">
            <p14:nvContentPartPr>
              <p14:cNvPr id="5" name="Рукописный ввод 4">
                <a:extLst>
                  <a:ext uri="{FF2B5EF4-FFF2-40B4-BE49-F238E27FC236}">
                    <a16:creationId xmlns:a16="http://schemas.microsoft.com/office/drawing/2014/main" id="{43AEF79D-50B1-A5FE-F732-BA020EB1287D}"/>
                  </a:ext>
                </a:extLst>
              </p14:cNvPr>
              <p14:cNvContentPartPr/>
              <p14:nvPr/>
            </p14:nvContentPartPr>
            <p14:xfrm>
              <a:off x="4299366" y="1135079"/>
              <a:ext cx="45719" cy="2873342"/>
            </p14:xfrm>
          </p:contentPart>
        </mc:Choice>
        <mc:Fallback xmlns="">
          <p:pic>
            <p:nvPicPr>
              <p:cNvPr id="5" name="Рукописный ввод 4">
                <a:extLst>
                  <a:ext uri="{FF2B5EF4-FFF2-40B4-BE49-F238E27FC236}">
                    <a16:creationId xmlns:a16="http://schemas.microsoft.com/office/drawing/2014/main" id="{43AEF79D-50B1-A5FE-F732-BA020EB1287D}"/>
                  </a:ext>
                </a:extLst>
              </p:cNvPr>
              <p:cNvPicPr/>
              <p:nvPr/>
            </p:nvPicPr>
            <p:blipFill>
              <a:blip r:embed="rId5"/>
              <a:stretch>
                <a:fillRect/>
              </a:stretch>
            </p:blipFill>
            <p:spPr>
              <a:xfrm>
                <a:off x="3156391" y="1126080"/>
                <a:ext cx="2285950" cy="2890981"/>
              </a:xfrm>
              <a:prstGeom prst="rect">
                <a:avLst/>
              </a:prstGeom>
            </p:spPr>
          </p:pic>
        </mc:Fallback>
      </mc:AlternateContent>
      <p:sp>
        <p:nvSpPr>
          <p:cNvPr id="7" name="Объект 2">
            <a:extLst>
              <a:ext uri="{FF2B5EF4-FFF2-40B4-BE49-F238E27FC236}">
                <a16:creationId xmlns:a16="http://schemas.microsoft.com/office/drawing/2014/main" id="{817C8B64-FDEC-274E-D952-69C3A00D36BB}"/>
              </a:ext>
            </a:extLst>
          </p:cNvPr>
          <p:cNvSpPr txBox="1">
            <a:spLocks/>
          </p:cNvSpPr>
          <p:nvPr/>
        </p:nvSpPr>
        <p:spPr>
          <a:xfrm>
            <a:off x="5342830" y="1471331"/>
            <a:ext cx="3341342" cy="2452944"/>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eaLnBrk="1" hangingPunct="1">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Font typeface="Arial" panose="020B0604020202020204" pitchFamily="34" charset="0"/>
              <a:buNone/>
            </a:pPr>
            <a:r>
              <a:rPr lang="uk-UA" dirty="0">
                <a:solidFill>
                  <a:schemeClr val="tx1"/>
                </a:solidFill>
                <a:latin typeface=""/>
              </a:rPr>
              <a:t>Перспективи та тренди:</a:t>
            </a:r>
          </a:p>
          <a:p>
            <a:pPr>
              <a:buFont typeface="Arial" panose="020B0604020202020204" pitchFamily="34" charset="0"/>
              <a:buChar char="•"/>
            </a:pPr>
            <a:r>
              <a:rPr lang="uk-UA" dirty="0">
                <a:solidFill>
                  <a:schemeClr val="tx1"/>
                </a:solidFill>
                <a:latin typeface=""/>
              </a:rPr>
              <a:t>автоматизація інтеграції знань</a:t>
            </a:r>
            <a:endParaRPr lang="ru-UA" dirty="0">
              <a:solidFill>
                <a:schemeClr val="tx1"/>
              </a:solidFill>
              <a:latin typeface=""/>
            </a:endParaRPr>
          </a:p>
          <a:p>
            <a:pPr>
              <a:buFont typeface="Arial" panose="020B0604020202020204" pitchFamily="34" charset="0"/>
              <a:buChar char="•"/>
            </a:pPr>
            <a:r>
              <a:rPr lang="ru-UA" dirty="0">
                <a:solidFill>
                  <a:schemeClr val="tx1"/>
                </a:solidFill>
                <a:latin typeface=""/>
              </a:rPr>
              <a:t>інтерпретованість моделей</a:t>
            </a:r>
          </a:p>
          <a:p>
            <a:pPr>
              <a:buFont typeface="Arial" panose="020B0604020202020204" pitchFamily="34" charset="0"/>
              <a:buChar char="•"/>
            </a:pPr>
            <a:r>
              <a:rPr lang="ru-UA" dirty="0">
                <a:solidFill>
                  <a:schemeClr val="tx1"/>
                </a:solidFill>
                <a:latin typeface=""/>
              </a:rPr>
              <a:t>зменшення обчислювальних витрат (для користувачів)</a:t>
            </a:r>
          </a:p>
          <a:p>
            <a:pPr>
              <a:buFont typeface="Arial" panose="020B0604020202020204" pitchFamily="34" charset="0"/>
              <a:buChar char="•"/>
            </a:pPr>
            <a:r>
              <a:rPr lang="ru-UA" dirty="0">
                <a:solidFill>
                  <a:schemeClr val="tx1"/>
                </a:solidFill>
                <a:latin typeface=""/>
              </a:rPr>
              <a:t>генерація штучних даних</a:t>
            </a:r>
          </a:p>
          <a:p>
            <a:pPr>
              <a:buFont typeface="Arial" panose="020B0604020202020204" pitchFamily="34" charset="0"/>
              <a:buChar char="•"/>
            </a:pPr>
            <a:r>
              <a:rPr lang="ru-RU" dirty="0">
                <a:solidFill>
                  <a:schemeClr val="tx1"/>
                </a:solidFill>
                <a:latin typeface=""/>
              </a:rPr>
              <a:t>а</a:t>
            </a:r>
            <a:r>
              <a:rPr lang="ru-UA" dirty="0">
                <a:solidFill>
                  <a:schemeClr val="tx1"/>
                </a:solidFill>
                <a:latin typeface=""/>
              </a:rPr>
              <a:t>гентні системи</a:t>
            </a:r>
          </a:p>
          <a:p>
            <a:pPr marL="0" indent="0">
              <a:buNone/>
            </a:pPr>
            <a:endParaRPr lang="ru-UA" dirty="0">
              <a:solidFill>
                <a:schemeClr val="tx1"/>
              </a:solidFill>
              <a:latin typeface=""/>
            </a:endParaRPr>
          </a:p>
          <a:p>
            <a:pPr>
              <a:buFontTx/>
              <a:buChar char="-"/>
            </a:pPr>
            <a:endParaRPr lang="ru-UA" dirty="0">
              <a:latin typeface=""/>
            </a:endParaRPr>
          </a:p>
        </p:txBody>
      </p:sp>
      <p:pic>
        <p:nvPicPr>
          <p:cNvPr id="8" name="Google Shape;99;p15">
            <a:extLst>
              <a:ext uri="{FF2B5EF4-FFF2-40B4-BE49-F238E27FC236}">
                <a16:creationId xmlns:a16="http://schemas.microsoft.com/office/drawing/2014/main" id="{5751674E-B3E4-E1CA-BE48-51C42304A793}"/>
              </a:ext>
            </a:extLst>
          </p:cNvPr>
          <p:cNvPicPr preferRelativeResize="0"/>
          <p:nvPr/>
        </p:nvPicPr>
        <p:blipFill>
          <a:blip r:embed="rId6">
            <a:alphaModFix/>
          </a:blip>
          <a:stretch>
            <a:fillRect/>
          </a:stretch>
        </p:blipFill>
        <p:spPr>
          <a:xfrm>
            <a:off x="7354994" y="3698419"/>
            <a:ext cx="1042772" cy="9782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665950" y="63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dirty="0"/>
              <a:t>Sample 82</a:t>
            </a:r>
            <a:endParaRPr dirty="0"/>
          </a:p>
        </p:txBody>
      </p:sp>
      <p:sp>
        <p:nvSpPr>
          <p:cNvPr id="253" name="Google Shape;253;p35"/>
          <p:cNvSpPr txBox="1">
            <a:spLocks noGrp="1"/>
          </p:cNvSpPr>
          <p:nvPr>
            <p:ph type="body" idx="1"/>
          </p:nvPr>
        </p:nvSpPr>
        <p:spPr>
          <a:xfrm>
            <a:off x="665950" y="1428750"/>
            <a:ext cx="5517600" cy="3485475"/>
          </a:xfrm>
          <a:prstGeom prst="rect">
            <a:avLst/>
          </a:prstGeom>
        </p:spPr>
        <p:txBody>
          <a:bodyPr spcFirstLastPara="1" wrap="square" lIns="91425" tIns="91425" rIns="91425" bIns="91425" anchor="t" anchorCtr="0">
            <a:normAutofit/>
          </a:bodyPr>
          <a:lstStyle/>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a:t>
            </a:r>
            <a:r>
              <a:rPr lang="ru" sz="1100" dirty="0">
                <a:solidFill>
                  <a:srgbClr val="000000"/>
                </a:solidFill>
                <a:latin typeface="Times New Roman"/>
                <a:ea typeface="Times New Roman"/>
                <a:cs typeface="Times New Roman"/>
                <a:sym typeface="Times New Roman"/>
              </a:rPr>
              <a:t> The image depicts three individuals walking away from the viewer on a grassy path in a natural landscape. The scene is set under a clear blue sky, with a few trees visible on the left side and a distant view of rolling hills in the background. The individuals are positioned in the center of the image, with the first person on the left, the second person in the middle, and the third person on the right. The foreground is filled with lush green grass and some plants, while the background features a horizon line with trees and hills.</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gpt-4o-mini-ARAG-EM:</a:t>
            </a:r>
            <a:r>
              <a:rPr lang="ru" sz="1100" dirty="0">
                <a:solidFill>
                  <a:srgbClr val="000000"/>
                </a:solidFill>
                <a:latin typeface="Times New Roman"/>
                <a:ea typeface="Times New Roman"/>
                <a:cs typeface="Times New Roman"/>
                <a:sym typeface="Times New Roman"/>
              </a:rPr>
              <a:t> The image features three humans walking in the center-right area, surrounded by grass in the center. Trees are present in the top-left and surrounding areas, with a clear blue sky above.</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a:t>
            </a:r>
            <a:r>
              <a:rPr lang="ru" sz="1100" dirty="0">
                <a:solidFill>
                  <a:srgbClr val="000000"/>
                </a:solidFill>
                <a:latin typeface="Times New Roman"/>
                <a:ea typeface="Times New Roman"/>
                <a:cs typeface="Times New Roman"/>
                <a:sym typeface="Times New Roman"/>
              </a:rPr>
              <a:t> Three people are walking on a grassy path towards a distant mountain range under a clear blue sky. The path is surrounded by lush green grass and trees. The person in the center is wearing a white shirt, the person on the right is wearing a blue shirt, and the person on the left is wearing a gray shirt. The scene is bright and sunny, suggesting a pleasant day for a hike.</a:t>
            </a:r>
            <a:endParaRPr sz="1100" dirty="0">
              <a:solidFill>
                <a:srgbClr val="000000"/>
              </a:solidFill>
              <a:latin typeface="Times New Roman"/>
              <a:ea typeface="Times New Roman"/>
              <a:cs typeface="Times New Roman"/>
              <a:sym typeface="Times New Roman"/>
            </a:endParaRPr>
          </a:p>
          <a:p>
            <a:pPr marL="0" lvl="0" indent="177800" algn="just" rtl="0">
              <a:spcBef>
                <a:spcPts val="0"/>
              </a:spcBef>
              <a:spcAft>
                <a:spcPts val="0"/>
              </a:spcAft>
              <a:buNone/>
            </a:pPr>
            <a:r>
              <a:rPr lang="ru" sz="1100" b="1" dirty="0">
                <a:solidFill>
                  <a:srgbClr val="000000"/>
                </a:solidFill>
                <a:latin typeface="Times New Roman"/>
                <a:ea typeface="Times New Roman"/>
                <a:cs typeface="Times New Roman"/>
                <a:sym typeface="Times New Roman"/>
              </a:rPr>
              <a:t>gemini-2.0-flash-lite-ARAG-EM:</a:t>
            </a:r>
            <a:r>
              <a:rPr lang="ru" sz="1100" dirty="0">
                <a:solidFill>
                  <a:srgbClr val="000000"/>
                </a:solidFill>
                <a:latin typeface="Times New Roman"/>
                <a:ea typeface="Times New Roman"/>
                <a:cs typeface="Times New Roman"/>
                <a:sym typeface="Times New Roman"/>
              </a:rPr>
              <a:t> The image shows a sky above a human, a tree, and grass. A tree is near a human. The grass is in front of trees and surrounded by trees. A human is walking on the grass.</a:t>
            </a:r>
            <a:endParaRPr dirty="0"/>
          </a:p>
        </p:txBody>
      </p:sp>
      <p:pic>
        <p:nvPicPr>
          <p:cNvPr id="254" name="Google Shape;254;p35"/>
          <p:cNvPicPr preferRelativeResize="0"/>
          <p:nvPr/>
        </p:nvPicPr>
        <p:blipFill>
          <a:blip r:embed="rId3">
            <a:alphaModFix/>
          </a:blip>
          <a:stretch>
            <a:fillRect/>
          </a:stretch>
        </p:blipFill>
        <p:spPr>
          <a:xfrm>
            <a:off x="6353925" y="1318650"/>
            <a:ext cx="2562825" cy="3426225"/>
          </a:xfrm>
          <a:prstGeom prst="rect">
            <a:avLst/>
          </a:prstGeom>
          <a:noFill/>
          <a:ln>
            <a:noFill/>
          </a:ln>
        </p:spPr>
      </p:pic>
      <p:sp>
        <p:nvSpPr>
          <p:cNvPr id="2" name="TextBox 1">
            <a:extLst>
              <a:ext uri="{FF2B5EF4-FFF2-40B4-BE49-F238E27FC236}">
                <a16:creationId xmlns:a16="http://schemas.microsoft.com/office/drawing/2014/main" id="{54CDE5F1-B338-8A22-90A0-1455F4CE5182}"/>
              </a:ext>
            </a:extLst>
          </p:cNvPr>
          <p:cNvSpPr txBox="1"/>
          <p:nvPr/>
        </p:nvSpPr>
        <p:spPr>
          <a:xfrm>
            <a:off x="8774724" y="4741586"/>
            <a:ext cx="284052" cy="307777"/>
          </a:xfrm>
          <a:prstGeom prst="rect">
            <a:avLst/>
          </a:prstGeom>
          <a:noFill/>
        </p:spPr>
        <p:txBody>
          <a:bodyPr wrap="none" rtlCol="0">
            <a:spAutoFit/>
          </a:bodyPr>
          <a:lstStyle/>
          <a:p>
            <a:fld id="{A35EEF41-5B9E-4186-8855-3C8162DCC2D6}" type="slidenum">
              <a:rPr lang="uk-UA" smtClean="0"/>
              <a:t>20</a:t>
            </a:fld>
            <a:endParaRPr lang="uk-U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Огляд аналогів</a:t>
            </a:r>
            <a:endParaRPr sz="3200" dirty="0"/>
          </a:p>
        </p:txBody>
      </p:sp>
      <p:pic>
        <p:nvPicPr>
          <p:cNvPr id="80" name="Google Shape;80;p15"/>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B62475D-5E0B-A5AC-3922-2970FC56A64D}"/>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3</a:t>
            </a:fld>
            <a:endParaRPr lang="uk-UA" dirty="0"/>
          </a:p>
        </p:txBody>
      </p:sp>
      <p:pic>
        <p:nvPicPr>
          <p:cNvPr id="3" name="Рисунок 2">
            <a:extLst>
              <a:ext uri="{FF2B5EF4-FFF2-40B4-BE49-F238E27FC236}">
                <a16:creationId xmlns:a16="http://schemas.microsoft.com/office/drawing/2014/main" id="{85022EE9-CE0D-CCB2-4780-B7C52EE93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61" y="2675696"/>
            <a:ext cx="3585550" cy="1642807"/>
          </a:xfrm>
          <a:prstGeom prst="rect">
            <a:avLst/>
          </a:prstGeom>
        </p:spPr>
      </p:pic>
      <p:pic>
        <p:nvPicPr>
          <p:cNvPr id="4" name="Picture 14">
            <a:extLst>
              <a:ext uri="{FF2B5EF4-FFF2-40B4-BE49-F238E27FC236}">
                <a16:creationId xmlns:a16="http://schemas.microsoft.com/office/drawing/2014/main" id="{C3851D2B-1725-8E03-4D60-6A5B27FD3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926" y="2634699"/>
            <a:ext cx="4052314" cy="2279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B4BDCAEA-1911-335C-3D4F-9FEA16DF8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273" y="706437"/>
            <a:ext cx="3428022" cy="19282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undefined">
            <a:extLst>
              <a:ext uri="{FF2B5EF4-FFF2-40B4-BE49-F238E27FC236}">
                <a16:creationId xmlns:a16="http://schemas.microsoft.com/office/drawing/2014/main" id="{02653AD5-E549-77DA-6655-5DA63D06CD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1848" y="451818"/>
            <a:ext cx="3348418" cy="2014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41C2C515-C555-7FB8-24F6-84629A79BF80}"/>
            </a:ext>
          </a:extLst>
        </p:cNvPr>
        <p:cNvGrpSpPr/>
        <p:nvPr/>
      </p:nvGrpSpPr>
      <p:grpSpPr>
        <a:xfrm>
          <a:off x="0" y="0"/>
          <a:ext cx="0" cy="0"/>
          <a:chOff x="0" y="0"/>
          <a:chExt cx="0" cy="0"/>
        </a:xfrm>
      </p:grpSpPr>
      <p:sp>
        <p:nvSpPr>
          <p:cNvPr id="78" name="Google Shape;78;p15">
            <a:extLst>
              <a:ext uri="{FF2B5EF4-FFF2-40B4-BE49-F238E27FC236}">
                <a16:creationId xmlns:a16="http://schemas.microsoft.com/office/drawing/2014/main" id="{0D10A646-91EE-B8B8-821E-76958F0B9056}"/>
              </a:ext>
            </a:extLst>
          </p:cNvPr>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Огляд аналогів</a:t>
            </a:r>
            <a:endParaRPr sz="3200" dirty="0"/>
          </a:p>
        </p:txBody>
      </p:sp>
      <p:pic>
        <p:nvPicPr>
          <p:cNvPr id="80" name="Google Shape;80;p15">
            <a:extLst>
              <a:ext uri="{FF2B5EF4-FFF2-40B4-BE49-F238E27FC236}">
                <a16:creationId xmlns:a16="http://schemas.microsoft.com/office/drawing/2014/main" id="{AF48F1D6-374B-2382-CB64-783FA2A09D01}"/>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772750AD-73E3-32E0-0778-96754336829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4</a:t>
            </a:fld>
            <a:endParaRPr lang="uk-UA" dirty="0"/>
          </a:p>
        </p:txBody>
      </p:sp>
      <p:pic>
        <p:nvPicPr>
          <p:cNvPr id="7" name="Рисунок 27" descr="Accuracy mental model diagram">
            <a:extLst>
              <a:ext uri="{FF2B5EF4-FFF2-40B4-BE49-F238E27FC236}">
                <a16:creationId xmlns:a16="http://schemas.microsoft.com/office/drawing/2014/main" id="{B6E83C98-ADFB-A679-3687-E741F15E3040}"/>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375404" y="2788330"/>
            <a:ext cx="3687145" cy="1694331"/>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26" descr="Refer to caption">
            <a:extLst>
              <a:ext uri="{FF2B5EF4-FFF2-40B4-BE49-F238E27FC236}">
                <a16:creationId xmlns:a16="http://schemas.microsoft.com/office/drawing/2014/main" id="{EB569837-2F14-516E-2E99-E804B463B3E5}"/>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219903" y="1100530"/>
            <a:ext cx="4358939" cy="1369401"/>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CF3F83DB-1F0A-86FC-E204-76E771745A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925" y="1498303"/>
            <a:ext cx="3819124" cy="2316179"/>
          </a:xfrm>
          <a:prstGeom prst="rect">
            <a:avLst/>
          </a:prstGeom>
        </p:spPr>
      </p:pic>
    </p:spTree>
    <p:extLst>
      <p:ext uri="{BB962C8B-B14F-4D97-AF65-F5344CB8AC3E}">
        <p14:creationId xmlns:p14="http://schemas.microsoft.com/office/powerpoint/2010/main" val="1037371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Постановка задачі</a:t>
            </a:r>
            <a:endParaRPr sz="3200" dirty="0"/>
          </a:p>
        </p:txBody>
      </p:sp>
      <p:sp>
        <p:nvSpPr>
          <p:cNvPr id="86" name="Google Shape;86;p16"/>
          <p:cNvSpPr txBox="1">
            <a:spLocks noGrp="1"/>
          </p:cNvSpPr>
          <p:nvPr>
            <p:ph type="body" idx="1"/>
          </p:nvPr>
        </p:nvSpPr>
        <p:spPr>
          <a:xfrm>
            <a:off x="311700" y="1005500"/>
            <a:ext cx="8203650" cy="3354000"/>
          </a:xfrm>
          <a:prstGeom prst="rect">
            <a:avLst/>
          </a:prstGeom>
        </p:spPr>
        <p:txBody>
          <a:bodyPr spcFirstLastPara="1" wrap="square" lIns="91425" tIns="91425" rIns="91425" bIns="91425" anchor="t" anchorCtr="0">
            <a:normAutofit fontScale="92500" lnSpcReduction="20000"/>
          </a:bodyPr>
          <a:lstStyle/>
          <a:p>
            <a:pPr marL="0" indent="0">
              <a:buNone/>
            </a:pPr>
            <a:r>
              <a:rPr lang="uk-UA" dirty="0"/>
              <a:t>В магістерській роботі планується дослідити задачу ін'єкції знань у великі лінгвістичні моделі з використанням </a:t>
            </a:r>
            <a:r>
              <a:rPr lang="en-US" dirty="0"/>
              <a:t>RAG </a:t>
            </a:r>
            <a:r>
              <a:rPr lang="uk-UA" dirty="0"/>
              <a:t>підходу, в особливості з використанням графів знань.</a:t>
            </a:r>
            <a:endParaRPr lang="en-US" dirty="0"/>
          </a:p>
          <a:p>
            <a:pPr marL="0" indent="0">
              <a:buNone/>
            </a:pPr>
            <a:endParaRPr lang="en-US" dirty="0"/>
          </a:p>
          <a:p>
            <a:pPr marL="0" indent="0">
              <a:buNone/>
            </a:pPr>
            <a:r>
              <a:rPr lang="uk-UA" dirty="0"/>
              <a:t>Модифікації </a:t>
            </a:r>
            <a:r>
              <a:rPr lang="en-US" dirty="0"/>
              <a:t>RAG</a:t>
            </a:r>
            <a:r>
              <a:rPr lang="uk-UA" dirty="0"/>
              <a:t> для дослідження:</a:t>
            </a:r>
            <a:endParaRPr lang="en-US" dirty="0"/>
          </a:p>
          <a:p>
            <a:pPr>
              <a:buFontTx/>
              <a:buChar char="-"/>
            </a:pPr>
            <a:r>
              <a:rPr lang="uk-UA" dirty="0"/>
              <a:t>Гібридний пошук та семантичний пошук</a:t>
            </a:r>
            <a:endParaRPr lang="en-US" dirty="0"/>
          </a:p>
          <a:p>
            <a:pPr>
              <a:buFontTx/>
              <a:buChar char="-"/>
            </a:pPr>
            <a:r>
              <a:rPr lang="uk-UA" dirty="0"/>
              <a:t>Кількість актуальних чанків (</a:t>
            </a:r>
            <a:r>
              <a:rPr lang="en-US" dirty="0"/>
              <a:t>3 </a:t>
            </a:r>
            <a:r>
              <a:rPr lang="uk-UA" dirty="0"/>
              <a:t>або </a:t>
            </a:r>
            <a:r>
              <a:rPr lang="en-US" dirty="0"/>
              <a:t>5)</a:t>
            </a:r>
          </a:p>
          <a:p>
            <a:pPr>
              <a:buFontTx/>
              <a:buChar char="-"/>
            </a:pPr>
            <a:r>
              <a:rPr lang="uk-UA" dirty="0"/>
              <a:t>Розмір чанків (</a:t>
            </a:r>
            <a:r>
              <a:rPr lang="en-US" dirty="0"/>
              <a:t>128 </a:t>
            </a:r>
            <a:r>
              <a:rPr lang="uk-UA" dirty="0"/>
              <a:t>та </a:t>
            </a:r>
            <a:r>
              <a:rPr lang="en-US" dirty="0"/>
              <a:t>256 </a:t>
            </a:r>
            <a:r>
              <a:rPr lang="uk-UA" dirty="0"/>
              <a:t>токенів)</a:t>
            </a:r>
            <a:endParaRPr lang="en-US" dirty="0"/>
          </a:p>
          <a:p>
            <a:pPr>
              <a:buFontTx/>
              <a:buChar char="-"/>
            </a:pPr>
            <a:r>
              <a:rPr lang="uk-UA" dirty="0" err="1"/>
              <a:t>Токенайзер</a:t>
            </a:r>
            <a:r>
              <a:rPr lang="uk-UA" dirty="0"/>
              <a:t> на чанки (символи або речення)</a:t>
            </a:r>
          </a:p>
          <a:p>
            <a:pPr marL="0" indent="0">
              <a:buNone/>
            </a:pPr>
            <a:endParaRPr lang="uk-UA" dirty="0"/>
          </a:p>
          <a:p>
            <a:pPr marL="0" indent="0">
              <a:buNone/>
            </a:pPr>
            <a:r>
              <a:rPr lang="uk-UA" dirty="0" err="1"/>
              <a:t>Датасет</a:t>
            </a:r>
            <a:r>
              <a:rPr lang="uk-UA" dirty="0"/>
              <a:t>:</a:t>
            </a:r>
          </a:p>
          <a:p>
            <a:pPr marL="0" indent="0">
              <a:buNone/>
            </a:pPr>
            <a:r>
              <a:rPr lang="uk-UA" dirty="0"/>
              <a:t>Штучно згенерований, 20000+ токенів, 50+ прикладів питань та відповідей</a:t>
            </a:r>
          </a:p>
          <a:p>
            <a:pPr marL="0" lvl="0" indent="0" algn="l" rtl="0">
              <a:spcBef>
                <a:spcPts val="1500"/>
              </a:spcBef>
              <a:spcAft>
                <a:spcPts val="1200"/>
              </a:spcAft>
              <a:buNone/>
            </a:pPr>
            <a:endParaRPr dirty="0">
              <a:latin typeface="Economica" panose="020B0604020202020204" charset="0"/>
            </a:endParaRPr>
          </a:p>
        </p:txBody>
      </p:sp>
      <p:pic>
        <p:nvPicPr>
          <p:cNvPr id="87" name="Google Shape;87;p16"/>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723D9805-068E-FE7E-BC9A-0C410D68B73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5</a:t>
            </a:fld>
            <a:endParaRPr lang="uk-UA" dirty="0"/>
          </a:p>
        </p:txBody>
      </p:sp>
      <p:pic>
        <p:nvPicPr>
          <p:cNvPr id="4" name="Picture 4">
            <a:extLst>
              <a:ext uri="{FF2B5EF4-FFF2-40B4-BE49-F238E27FC236}">
                <a16:creationId xmlns:a16="http://schemas.microsoft.com/office/drawing/2014/main" id="{0240829E-1B67-1EA3-06D8-8D6262CC7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255" y="4436505"/>
            <a:ext cx="1139727" cy="427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4830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Методологія </a:t>
            </a:r>
            <a:endParaRPr sz="3200" dirty="0"/>
          </a:p>
        </p:txBody>
      </p:sp>
      <p:pic>
        <p:nvPicPr>
          <p:cNvPr id="94" name="Google Shape;94;p17"/>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343E912-C721-1128-5F72-D9BB9BCF5CC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6</a:t>
            </a:fld>
            <a:endParaRPr lang="uk-UA" dirty="0"/>
          </a:p>
        </p:txBody>
      </p:sp>
      <p:pic>
        <p:nvPicPr>
          <p:cNvPr id="3" name="Рисунок 2">
            <a:extLst>
              <a:ext uri="{FF2B5EF4-FFF2-40B4-BE49-F238E27FC236}">
                <a16:creationId xmlns:a16="http://schemas.microsoft.com/office/drawing/2014/main" id="{4D46D683-AD73-98DA-1F4F-CCDFBA1FC2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0125" y="682991"/>
            <a:ext cx="3280186" cy="3867512"/>
          </a:xfrm>
          <a:prstGeom prst="rect">
            <a:avLst/>
          </a:prstGeom>
        </p:spPr>
      </p:pic>
      <p:pic>
        <p:nvPicPr>
          <p:cNvPr id="6" name="Объект 4">
            <a:extLst>
              <a:ext uri="{FF2B5EF4-FFF2-40B4-BE49-F238E27FC236}">
                <a16:creationId xmlns:a16="http://schemas.microsoft.com/office/drawing/2014/main" id="{61284152-7587-03AB-3997-3E96DEB4DDA6}"/>
              </a:ext>
            </a:extLst>
          </p:cNvPr>
          <p:cNvPicPr>
            <a:picLocks noChangeAspect="1"/>
          </p:cNvPicPr>
          <p:nvPr/>
        </p:nvPicPr>
        <p:blipFill>
          <a:blip r:embed="rId5"/>
          <a:stretch>
            <a:fillRect/>
          </a:stretch>
        </p:blipFill>
        <p:spPr>
          <a:xfrm>
            <a:off x="634976" y="1211585"/>
            <a:ext cx="3973160" cy="25812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566E99F-2FB6-1796-0E6C-A8EF5720633D}"/>
            </a:ext>
          </a:extLst>
        </p:cNvPr>
        <p:cNvGrpSpPr/>
        <p:nvPr/>
      </p:nvGrpSpPr>
      <p:grpSpPr>
        <a:xfrm>
          <a:off x="0" y="0"/>
          <a:ext cx="0" cy="0"/>
          <a:chOff x="0" y="0"/>
          <a:chExt cx="0" cy="0"/>
        </a:xfrm>
      </p:grpSpPr>
      <p:sp>
        <p:nvSpPr>
          <p:cNvPr id="92" name="Google Shape;92;p17">
            <a:extLst>
              <a:ext uri="{FF2B5EF4-FFF2-40B4-BE49-F238E27FC236}">
                <a16:creationId xmlns:a16="http://schemas.microsoft.com/office/drawing/2014/main" id="{84A3F09F-C851-0C50-D282-8B39D82BE8CC}"/>
              </a:ext>
            </a:extLst>
          </p:cNvPr>
          <p:cNvSpPr txBox="1">
            <a:spLocks noGrp="1"/>
          </p:cNvSpPr>
          <p:nvPr>
            <p:ph type="title"/>
          </p:nvPr>
        </p:nvSpPr>
        <p:spPr>
          <a:xfrm>
            <a:off x="311700" y="-14830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Методологія </a:t>
            </a:r>
            <a:endParaRPr sz="3200" dirty="0"/>
          </a:p>
        </p:txBody>
      </p:sp>
      <p:pic>
        <p:nvPicPr>
          <p:cNvPr id="94" name="Google Shape;94;p17">
            <a:extLst>
              <a:ext uri="{FF2B5EF4-FFF2-40B4-BE49-F238E27FC236}">
                <a16:creationId xmlns:a16="http://schemas.microsoft.com/office/drawing/2014/main" id="{9CC4879A-5818-6956-B894-9451E1360EDE}"/>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BB85C2FC-A281-232E-8551-290617D6D0E6}"/>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7</a:t>
            </a:fld>
            <a:endParaRPr lang="uk-UA" dirty="0"/>
          </a:p>
        </p:txBody>
      </p:sp>
      <p:pic>
        <p:nvPicPr>
          <p:cNvPr id="6" name="Рисунок 5">
            <a:extLst>
              <a:ext uri="{FF2B5EF4-FFF2-40B4-BE49-F238E27FC236}">
                <a16:creationId xmlns:a16="http://schemas.microsoft.com/office/drawing/2014/main" id="{4D887F9C-51A1-5111-B7A1-D7D149CAE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71" y="3528200"/>
            <a:ext cx="4878001" cy="831300"/>
          </a:xfrm>
          <a:prstGeom prst="rect">
            <a:avLst/>
          </a:prstGeom>
        </p:spPr>
      </p:pic>
      <p:pic>
        <p:nvPicPr>
          <p:cNvPr id="7" name="Рисунок 6">
            <a:extLst>
              <a:ext uri="{FF2B5EF4-FFF2-40B4-BE49-F238E27FC236}">
                <a16:creationId xmlns:a16="http://schemas.microsoft.com/office/drawing/2014/main" id="{26D95EBA-4E0B-8D94-2741-27707750D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452" y="4505093"/>
            <a:ext cx="3912070" cy="242986"/>
          </a:xfrm>
          <a:prstGeom prst="rect">
            <a:avLst/>
          </a:prstGeom>
        </p:spPr>
      </p:pic>
      <p:pic>
        <p:nvPicPr>
          <p:cNvPr id="12" name="Google Shape;156;p20">
            <a:extLst>
              <a:ext uri="{FF2B5EF4-FFF2-40B4-BE49-F238E27FC236}">
                <a16:creationId xmlns:a16="http://schemas.microsoft.com/office/drawing/2014/main" id="{A6869B6B-BBEA-9EB0-4941-CD3BC516767C}"/>
              </a:ext>
            </a:extLst>
          </p:cNvPr>
          <p:cNvPicPr preferRelativeResize="0"/>
          <p:nvPr/>
        </p:nvPicPr>
        <p:blipFill>
          <a:blip r:embed="rId6">
            <a:alphaModFix/>
          </a:blip>
          <a:stretch>
            <a:fillRect/>
          </a:stretch>
        </p:blipFill>
        <p:spPr>
          <a:xfrm>
            <a:off x="1864614" y="710066"/>
            <a:ext cx="5414772" cy="2647141"/>
          </a:xfrm>
          <a:prstGeom prst="rect">
            <a:avLst/>
          </a:prstGeom>
          <a:noFill/>
          <a:ln>
            <a:noFill/>
          </a:ln>
        </p:spPr>
      </p:pic>
    </p:spTree>
    <p:extLst>
      <p:ext uri="{BB962C8B-B14F-4D97-AF65-F5344CB8AC3E}">
        <p14:creationId xmlns:p14="http://schemas.microsoft.com/office/powerpoint/2010/main" val="72341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4C47590-2252-FB79-592D-80CC2FD8A933}"/>
            </a:ext>
          </a:extLst>
        </p:cNvPr>
        <p:cNvGrpSpPr/>
        <p:nvPr/>
      </p:nvGrpSpPr>
      <p:grpSpPr>
        <a:xfrm>
          <a:off x="0" y="0"/>
          <a:ext cx="0" cy="0"/>
          <a:chOff x="0" y="0"/>
          <a:chExt cx="0" cy="0"/>
        </a:xfrm>
      </p:grpSpPr>
      <p:sp>
        <p:nvSpPr>
          <p:cNvPr id="92" name="Google Shape;92;p17">
            <a:extLst>
              <a:ext uri="{FF2B5EF4-FFF2-40B4-BE49-F238E27FC236}">
                <a16:creationId xmlns:a16="http://schemas.microsoft.com/office/drawing/2014/main" id="{5C6F6CC8-D31C-1C7E-013E-71E7D961FF95}"/>
              </a:ext>
            </a:extLst>
          </p:cNvPr>
          <p:cNvSpPr txBox="1">
            <a:spLocks noGrp="1"/>
          </p:cNvSpPr>
          <p:nvPr>
            <p:ph type="title"/>
          </p:nvPr>
        </p:nvSpPr>
        <p:spPr>
          <a:xfrm>
            <a:off x="311700" y="-14830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Методологія </a:t>
            </a:r>
            <a:endParaRPr sz="3200" dirty="0"/>
          </a:p>
        </p:txBody>
      </p:sp>
      <p:pic>
        <p:nvPicPr>
          <p:cNvPr id="94" name="Google Shape;94;p17">
            <a:extLst>
              <a:ext uri="{FF2B5EF4-FFF2-40B4-BE49-F238E27FC236}">
                <a16:creationId xmlns:a16="http://schemas.microsoft.com/office/drawing/2014/main" id="{2B98328C-C66B-A3EE-A30B-80ABABE75A72}"/>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A29A5E9-B5EA-046B-C322-59633661E00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8</a:t>
            </a:fld>
            <a:endParaRPr lang="uk-UA" dirty="0"/>
          </a:p>
        </p:txBody>
      </p:sp>
      <p:pic>
        <p:nvPicPr>
          <p:cNvPr id="12" name="Рисунок 11">
            <a:extLst>
              <a:ext uri="{FF2B5EF4-FFF2-40B4-BE49-F238E27FC236}">
                <a16:creationId xmlns:a16="http://schemas.microsoft.com/office/drawing/2014/main" id="{F8725555-B361-C9CB-BF17-626E507631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938" y="1529788"/>
            <a:ext cx="3488302" cy="1604849"/>
          </a:xfrm>
          <a:prstGeom prst="rect">
            <a:avLst/>
          </a:prstGeom>
        </p:spPr>
      </p:pic>
      <p:pic>
        <p:nvPicPr>
          <p:cNvPr id="4" name="Google Shape;120;p18">
            <a:extLst>
              <a:ext uri="{FF2B5EF4-FFF2-40B4-BE49-F238E27FC236}">
                <a16:creationId xmlns:a16="http://schemas.microsoft.com/office/drawing/2014/main" id="{23ABD714-BC9C-EA51-A743-AB3DD9A0B588}"/>
              </a:ext>
            </a:extLst>
          </p:cNvPr>
          <p:cNvPicPr preferRelativeResize="0"/>
          <p:nvPr/>
        </p:nvPicPr>
        <p:blipFill>
          <a:blip r:embed="rId5">
            <a:alphaModFix/>
          </a:blip>
          <a:stretch>
            <a:fillRect/>
          </a:stretch>
        </p:blipFill>
        <p:spPr>
          <a:xfrm>
            <a:off x="446050" y="994674"/>
            <a:ext cx="4786350" cy="2929626"/>
          </a:xfrm>
          <a:prstGeom prst="rect">
            <a:avLst/>
          </a:prstGeom>
          <a:noFill/>
          <a:ln>
            <a:noFill/>
          </a:ln>
        </p:spPr>
      </p:pic>
    </p:spTree>
    <p:extLst>
      <p:ext uri="{BB962C8B-B14F-4D97-AF65-F5344CB8AC3E}">
        <p14:creationId xmlns:p14="http://schemas.microsoft.com/office/powerpoint/2010/main" val="67834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268925" y="349659"/>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3200" dirty="0"/>
              <a:t>Архітектурна система для проведення експериментального дослідження</a:t>
            </a:r>
            <a:endParaRPr sz="3200" dirty="0"/>
          </a:p>
        </p:txBody>
      </p:sp>
      <p:pic>
        <p:nvPicPr>
          <p:cNvPr id="101" name="Google Shape;101;p18"/>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2A55726-B906-08A2-C43F-1B00FCF5F354}"/>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9</a:t>
            </a:fld>
            <a:endParaRPr lang="uk-UA" dirty="0"/>
          </a:p>
        </p:txBody>
      </p:sp>
      <p:pic>
        <p:nvPicPr>
          <p:cNvPr id="3" name="Picture 14">
            <a:extLst>
              <a:ext uri="{FF2B5EF4-FFF2-40B4-BE49-F238E27FC236}">
                <a16:creationId xmlns:a16="http://schemas.microsoft.com/office/drawing/2014/main" id="{1F861688-E75C-16FF-FC2D-88D509034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01" y="1188118"/>
            <a:ext cx="3702943" cy="2082905"/>
          </a:xfrm>
          <a:prstGeom prst="rect">
            <a:avLst/>
          </a:prstGeom>
          <a:noFill/>
          <a:extLst>
            <a:ext uri="{909E8E84-426E-40DD-AFC4-6F175D3DCCD1}">
              <a14:hiddenFill xmlns:a14="http://schemas.microsoft.com/office/drawing/2010/main">
                <a:solidFill>
                  <a:srgbClr val="FFFFFF"/>
                </a:solidFill>
              </a14:hiddenFill>
            </a:ext>
          </a:extLst>
        </p:spPr>
      </p:pic>
      <p:pic>
        <p:nvPicPr>
          <p:cNvPr id="22" name="Google Shape;127;p19">
            <a:extLst>
              <a:ext uri="{FF2B5EF4-FFF2-40B4-BE49-F238E27FC236}">
                <a16:creationId xmlns:a16="http://schemas.microsoft.com/office/drawing/2014/main" id="{81A1DE05-55AC-6A8D-DF8C-E730FF988724}"/>
              </a:ext>
            </a:extLst>
          </p:cNvPr>
          <p:cNvPicPr preferRelativeResize="0"/>
          <p:nvPr/>
        </p:nvPicPr>
        <p:blipFill>
          <a:blip r:embed="rId5">
            <a:alphaModFix/>
          </a:blip>
          <a:stretch>
            <a:fillRect/>
          </a:stretch>
        </p:blipFill>
        <p:spPr>
          <a:xfrm>
            <a:off x="2715099" y="2539924"/>
            <a:ext cx="1145401" cy="731099"/>
          </a:xfrm>
          <a:prstGeom prst="rect">
            <a:avLst/>
          </a:prstGeom>
          <a:noFill/>
          <a:ln>
            <a:noFill/>
          </a:ln>
        </p:spPr>
      </p:pic>
      <p:pic>
        <p:nvPicPr>
          <p:cNvPr id="23" name="Google Shape;128;p19">
            <a:extLst>
              <a:ext uri="{FF2B5EF4-FFF2-40B4-BE49-F238E27FC236}">
                <a16:creationId xmlns:a16="http://schemas.microsoft.com/office/drawing/2014/main" id="{999A1C22-AEF6-CBC5-B523-6AAB7B6774A6}"/>
              </a:ext>
            </a:extLst>
          </p:cNvPr>
          <p:cNvPicPr preferRelativeResize="0"/>
          <p:nvPr/>
        </p:nvPicPr>
        <p:blipFill>
          <a:blip r:embed="rId6">
            <a:alphaModFix/>
          </a:blip>
          <a:stretch>
            <a:fillRect/>
          </a:stretch>
        </p:blipFill>
        <p:spPr>
          <a:xfrm>
            <a:off x="1762474" y="3354651"/>
            <a:ext cx="730300" cy="730300"/>
          </a:xfrm>
          <a:prstGeom prst="rect">
            <a:avLst/>
          </a:prstGeom>
          <a:noFill/>
          <a:ln>
            <a:noFill/>
          </a:ln>
        </p:spPr>
      </p:pic>
      <p:pic>
        <p:nvPicPr>
          <p:cNvPr id="24" name="Google Shape;129;p19">
            <a:extLst>
              <a:ext uri="{FF2B5EF4-FFF2-40B4-BE49-F238E27FC236}">
                <a16:creationId xmlns:a16="http://schemas.microsoft.com/office/drawing/2014/main" id="{7AA94D58-76ED-A40D-6CC2-5EE25AC0E574}"/>
              </a:ext>
            </a:extLst>
          </p:cNvPr>
          <p:cNvPicPr preferRelativeResize="0"/>
          <p:nvPr/>
        </p:nvPicPr>
        <p:blipFill>
          <a:blip r:embed="rId7">
            <a:alphaModFix/>
          </a:blip>
          <a:stretch>
            <a:fillRect/>
          </a:stretch>
        </p:blipFill>
        <p:spPr>
          <a:xfrm>
            <a:off x="260375" y="2953013"/>
            <a:ext cx="621550" cy="621550"/>
          </a:xfrm>
          <a:prstGeom prst="rect">
            <a:avLst/>
          </a:prstGeom>
          <a:noFill/>
          <a:ln>
            <a:noFill/>
          </a:ln>
        </p:spPr>
      </p:pic>
      <p:cxnSp>
        <p:nvCxnSpPr>
          <p:cNvPr id="25" name="Google Shape;130;p19">
            <a:extLst>
              <a:ext uri="{FF2B5EF4-FFF2-40B4-BE49-F238E27FC236}">
                <a16:creationId xmlns:a16="http://schemas.microsoft.com/office/drawing/2014/main" id="{6733AD19-DE82-CBBC-D5F5-F63945A50620}"/>
              </a:ext>
            </a:extLst>
          </p:cNvPr>
          <p:cNvCxnSpPr>
            <a:stCxn id="24" idx="3"/>
            <a:endCxn id="23" idx="1"/>
          </p:cNvCxnSpPr>
          <p:nvPr/>
        </p:nvCxnSpPr>
        <p:spPr>
          <a:xfrm>
            <a:off x="881925" y="3263788"/>
            <a:ext cx="880549" cy="456013"/>
          </a:xfrm>
          <a:prstGeom prst="straightConnector1">
            <a:avLst/>
          </a:prstGeom>
          <a:noFill/>
          <a:ln w="9525" cap="flat" cmpd="sng">
            <a:solidFill>
              <a:schemeClr val="dk2"/>
            </a:solidFill>
            <a:prstDash val="solid"/>
            <a:round/>
            <a:headEnd type="none" w="med" len="med"/>
            <a:tailEnd type="triangle" w="med" len="med"/>
          </a:ln>
        </p:spPr>
      </p:cxnSp>
      <p:sp>
        <p:nvSpPr>
          <p:cNvPr id="26" name="Google Shape;131;p19">
            <a:extLst>
              <a:ext uri="{FF2B5EF4-FFF2-40B4-BE49-F238E27FC236}">
                <a16:creationId xmlns:a16="http://schemas.microsoft.com/office/drawing/2014/main" id="{5E6E7BA1-99DA-5F21-90F0-267644C33292}"/>
              </a:ext>
            </a:extLst>
          </p:cNvPr>
          <p:cNvSpPr txBox="1"/>
          <p:nvPr/>
        </p:nvSpPr>
        <p:spPr>
          <a:xfrm>
            <a:off x="1535124" y="4030576"/>
            <a:ext cx="1185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accent1"/>
                </a:solidFill>
                <a:latin typeface="Lato"/>
                <a:ea typeface="Lato"/>
                <a:cs typeface="Lato"/>
                <a:sym typeface="Lato"/>
              </a:rPr>
              <a:t>Extract entities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ru" sz="1300">
                <a:solidFill>
                  <a:schemeClr val="accent1"/>
                </a:solidFill>
                <a:latin typeface="Lato"/>
                <a:ea typeface="Lato"/>
                <a:cs typeface="Lato"/>
                <a:sym typeface="Lato"/>
              </a:rPr>
              <a:t>(EM: bool)</a:t>
            </a:r>
            <a:endParaRPr sz="1300">
              <a:solidFill>
                <a:schemeClr val="accent1"/>
              </a:solidFill>
              <a:latin typeface="Lato"/>
              <a:ea typeface="Lato"/>
              <a:cs typeface="Lato"/>
              <a:sym typeface="Lato"/>
            </a:endParaRPr>
          </a:p>
        </p:txBody>
      </p:sp>
      <p:sp>
        <p:nvSpPr>
          <p:cNvPr id="27" name="Google Shape;132;p19">
            <a:extLst>
              <a:ext uri="{FF2B5EF4-FFF2-40B4-BE49-F238E27FC236}">
                <a16:creationId xmlns:a16="http://schemas.microsoft.com/office/drawing/2014/main" id="{1A9414DB-361E-CE40-DF9D-6FEDA60FC85E}"/>
              </a:ext>
            </a:extLst>
          </p:cNvPr>
          <p:cNvSpPr txBox="1"/>
          <p:nvPr/>
        </p:nvSpPr>
        <p:spPr>
          <a:xfrm>
            <a:off x="151600" y="3510175"/>
            <a:ext cx="8391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accent1"/>
                </a:solidFill>
                <a:latin typeface="Lato"/>
                <a:ea typeface="Lato"/>
                <a:cs typeface="Lato"/>
                <a:sym typeface="Lato"/>
              </a:rPr>
              <a:t>Input image</a:t>
            </a:r>
            <a:endParaRPr sz="1300">
              <a:solidFill>
                <a:schemeClr val="accent1"/>
              </a:solidFill>
              <a:latin typeface="Lato"/>
              <a:ea typeface="Lato"/>
              <a:cs typeface="Lato"/>
              <a:sym typeface="Lato"/>
            </a:endParaRPr>
          </a:p>
        </p:txBody>
      </p:sp>
      <p:cxnSp>
        <p:nvCxnSpPr>
          <p:cNvPr id="28" name="Google Shape;133;p19">
            <a:extLst>
              <a:ext uri="{FF2B5EF4-FFF2-40B4-BE49-F238E27FC236}">
                <a16:creationId xmlns:a16="http://schemas.microsoft.com/office/drawing/2014/main" id="{639A2B4E-A227-A78C-FD91-30491DAB9AAD}"/>
              </a:ext>
            </a:extLst>
          </p:cNvPr>
          <p:cNvCxnSpPr>
            <a:stCxn id="22" idx="3"/>
            <a:endCxn id="29" idx="0"/>
          </p:cNvCxnSpPr>
          <p:nvPr/>
        </p:nvCxnSpPr>
        <p:spPr>
          <a:xfrm>
            <a:off x="3860500" y="2905474"/>
            <a:ext cx="711500" cy="531627"/>
          </a:xfrm>
          <a:prstGeom prst="straightConnector1">
            <a:avLst/>
          </a:prstGeom>
          <a:noFill/>
          <a:ln w="9525" cap="flat" cmpd="sng">
            <a:solidFill>
              <a:schemeClr val="dk2"/>
            </a:solidFill>
            <a:prstDash val="solid"/>
            <a:round/>
            <a:headEnd type="none" w="med" len="med"/>
            <a:tailEnd type="triangle" w="med" len="med"/>
          </a:ln>
        </p:spPr>
      </p:cxnSp>
      <p:pic>
        <p:nvPicPr>
          <p:cNvPr id="29" name="Google Shape;134;p19">
            <a:extLst>
              <a:ext uri="{FF2B5EF4-FFF2-40B4-BE49-F238E27FC236}">
                <a16:creationId xmlns:a16="http://schemas.microsoft.com/office/drawing/2014/main" id="{757926DB-BE52-F976-55AF-7774E7D2B44F}"/>
              </a:ext>
            </a:extLst>
          </p:cNvPr>
          <p:cNvPicPr preferRelativeResize="0"/>
          <p:nvPr/>
        </p:nvPicPr>
        <p:blipFill>
          <a:blip r:embed="rId8">
            <a:alphaModFix/>
          </a:blip>
          <a:stretch>
            <a:fillRect/>
          </a:stretch>
        </p:blipFill>
        <p:spPr>
          <a:xfrm>
            <a:off x="4190850" y="3437101"/>
            <a:ext cx="762300" cy="762300"/>
          </a:xfrm>
          <a:prstGeom prst="rect">
            <a:avLst/>
          </a:prstGeom>
          <a:noFill/>
          <a:ln>
            <a:noFill/>
          </a:ln>
        </p:spPr>
      </p:pic>
      <p:sp>
        <p:nvSpPr>
          <p:cNvPr id="30" name="Google Shape;135;p19">
            <a:extLst>
              <a:ext uri="{FF2B5EF4-FFF2-40B4-BE49-F238E27FC236}">
                <a16:creationId xmlns:a16="http://schemas.microsoft.com/office/drawing/2014/main" id="{3DA39CD0-B133-03A6-FCBE-12486A023F2E}"/>
              </a:ext>
            </a:extLst>
          </p:cNvPr>
          <p:cNvSpPr txBox="1"/>
          <p:nvPr/>
        </p:nvSpPr>
        <p:spPr>
          <a:xfrm>
            <a:off x="3919775" y="4129026"/>
            <a:ext cx="1304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accent1"/>
                </a:solidFill>
                <a:latin typeface="Lato"/>
                <a:ea typeface="Lato"/>
                <a:cs typeface="Lato"/>
                <a:sym typeface="Lato"/>
              </a:rPr>
              <a:t>Extract relations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ru" sz="1300">
                <a:solidFill>
                  <a:schemeClr val="accent1"/>
                </a:solidFill>
                <a:latin typeface="Lato"/>
                <a:ea typeface="Lato"/>
                <a:cs typeface="Lato"/>
                <a:sym typeface="Lato"/>
              </a:rPr>
              <a:t>(SR: bool)</a:t>
            </a:r>
            <a:endParaRPr sz="1300">
              <a:solidFill>
                <a:schemeClr val="accent1"/>
              </a:solidFill>
              <a:latin typeface="Lato"/>
              <a:ea typeface="Lato"/>
              <a:cs typeface="Lato"/>
              <a:sym typeface="Lato"/>
            </a:endParaRPr>
          </a:p>
        </p:txBody>
      </p:sp>
      <p:pic>
        <p:nvPicPr>
          <p:cNvPr id="31" name="Google Shape;136;p19">
            <a:extLst>
              <a:ext uri="{FF2B5EF4-FFF2-40B4-BE49-F238E27FC236}">
                <a16:creationId xmlns:a16="http://schemas.microsoft.com/office/drawing/2014/main" id="{B6797980-1402-C975-D8A6-5B92A33BE3D1}"/>
              </a:ext>
            </a:extLst>
          </p:cNvPr>
          <p:cNvPicPr preferRelativeResize="0"/>
          <p:nvPr/>
        </p:nvPicPr>
        <p:blipFill>
          <a:blip r:embed="rId9">
            <a:alphaModFix/>
          </a:blip>
          <a:stretch>
            <a:fillRect/>
          </a:stretch>
        </p:blipFill>
        <p:spPr>
          <a:xfrm>
            <a:off x="6040476" y="3288360"/>
            <a:ext cx="975900" cy="975878"/>
          </a:xfrm>
          <a:prstGeom prst="rect">
            <a:avLst/>
          </a:prstGeom>
          <a:noFill/>
          <a:ln>
            <a:noFill/>
          </a:ln>
        </p:spPr>
      </p:pic>
      <p:cxnSp>
        <p:nvCxnSpPr>
          <p:cNvPr id="32" name="Google Shape;137;p19">
            <a:extLst>
              <a:ext uri="{FF2B5EF4-FFF2-40B4-BE49-F238E27FC236}">
                <a16:creationId xmlns:a16="http://schemas.microsoft.com/office/drawing/2014/main" id="{526DA596-266F-7192-809B-896985AF5016}"/>
              </a:ext>
            </a:extLst>
          </p:cNvPr>
          <p:cNvCxnSpPr>
            <a:stCxn id="23" idx="3"/>
            <a:endCxn id="29" idx="1"/>
          </p:cNvCxnSpPr>
          <p:nvPr/>
        </p:nvCxnSpPr>
        <p:spPr>
          <a:xfrm>
            <a:off x="2492774" y="3719801"/>
            <a:ext cx="1698076" cy="98450"/>
          </a:xfrm>
          <a:prstGeom prst="straightConnector1">
            <a:avLst/>
          </a:prstGeom>
          <a:noFill/>
          <a:ln w="9525" cap="flat" cmpd="sng">
            <a:solidFill>
              <a:schemeClr val="dk2"/>
            </a:solidFill>
            <a:prstDash val="solid"/>
            <a:round/>
            <a:headEnd type="none" w="med" len="med"/>
            <a:tailEnd type="triangle" w="med" len="med"/>
          </a:ln>
        </p:spPr>
      </p:cxnSp>
      <p:sp>
        <p:nvSpPr>
          <p:cNvPr id="33" name="Google Shape;138;p19">
            <a:extLst>
              <a:ext uri="{FF2B5EF4-FFF2-40B4-BE49-F238E27FC236}">
                <a16:creationId xmlns:a16="http://schemas.microsoft.com/office/drawing/2014/main" id="{96819DBB-C1FF-76F1-F026-0EBC78C4466A}"/>
              </a:ext>
            </a:extLst>
          </p:cNvPr>
          <p:cNvSpPr txBox="1"/>
          <p:nvPr/>
        </p:nvSpPr>
        <p:spPr>
          <a:xfrm>
            <a:off x="5754351" y="4084951"/>
            <a:ext cx="14748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accent1"/>
                </a:solidFill>
                <a:latin typeface="Lato"/>
                <a:ea typeface="Lato"/>
                <a:cs typeface="Lato"/>
                <a:sym typeface="Lato"/>
              </a:rPr>
              <a:t>Reason and generate the description</a:t>
            </a:r>
            <a:endParaRPr sz="1300">
              <a:solidFill>
                <a:schemeClr val="accent1"/>
              </a:solidFill>
              <a:latin typeface="Lato"/>
              <a:ea typeface="Lato"/>
              <a:cs typeface="Lato"/>
              <a:sym typeface="Lato"/>
            </a:endParaRPr>
          </a:p>
        </p:txBody>
      </p:sp>
      <p:cxnSp>
        <p:nvCxnSpPr>
          <p:cNvPr id="34" name="Google Shape;139;p19">
            <a:extLst>
              <a:ext uri="{FF2B5EF4-FFF2-40B4-BE49-F238E27FC236}">
                <a16:creationId xmlns:a16="http://schemas.microsoft.com/office/drawing/2014/main" id="{A8FCEB32-2D2E-170E-4941-8CCDD21FEA43}"/>
              </a:ext>
            </a:extLst>
          </p:cNvPr>
          <p:cNvCxnSpPr>
            <a:stCxn id="29" idx="3"/>
            <a:endCxn id="31" idx="1"/>
          </p:cNvCxnSpPr>
          <p:nvPr/>
        </p:nvCxnSpPr>
        <p:spPr>
          <a:xfrm flipV="1">
            <a:off x="4953150" y="3776299"/>
            <a:ext cx="1087326" cy="41952"/>
          </a:xfrm>
          <a:prstGeom prst="straightConnector1">
            <a:avLst/>
          </a:prstGeom>
          <a:noFill/>
          <a:ln w="9525" cap="flat" cmpd="sng">
            <a:solidFill>
              <a:schemeClr val="dk2"/>
            </a:solidFill>
            <a:prstDash val="solid"/>
            <a:round/>
            <a:headEnd type="none" w="med" len="med"/>
            <a:tailEnd type="triangle" w="med" len="med"/>
          </a:ln>
        </p:spPr>
      </p:cxnSp>
      <p:pic>
        <p:nvPicPr>
          <p:cNvPr id="35" name="Google Shape;140;p19">
            <a:extLst>
              <a:ext uri="{FF2B5EF4-FFF2-40B4-BE49-F238E27FC236}">
                <a16:creationId xmlns:a16="http://schemas.microsoft.com/office/drawing/2014/main" id="{FC64820D-0A13-FA40-C90E-8D41B2EE1811}"/>
              </a:ext>
            </a:extLst>
          </p:cNvPr>
          <p:cNvPicPr preferRelativeResize="0"/>
          <p:nvPr/>
        </p:nvPicPr>
        <p:blipFill>
          <a:blip r:embed="rId10">
            <a:alphaModFix/>
          </a:blip>
          <a:stretch>
            <a:fillRect/>
          </a:stretch>
        </p:blipFill>
        <p:spPr>
          <a:xfrm>
            <a:off x="7815101" y="3363601"/>
            <a:ext cx="835800" cy="835800"/>
          </a:xfrm>
          <a:prstGeom prst="rect">
            <a:avLst/>
          </a:prstGeom>
          <a:noFill/>
          <a:ln>
            <a:noFill/>
          </a:ln>
        </p:spPr>
      </p:pic>
      <p:cxnSp>
        <p:nvCxnSpPr>
          <p:cNvPr id="36" name="Google Shape;141;p19">
            <a:extLst>
              <a:ext uri="{FF2B5EF4-FFF2-40B4-BE49-F238E27FC236}">
                <a16:creationId xmlns:a16="http://schemas.microsoft.com/office/drawing/2014/main" id="{9692516C-1BB3-7ED8-0091-2462B88E2491}"/>
              </a:ext>
            </a:extLst>
          </p:cNvPr>
          <p:cNvCxnSpPr>
            <a:stCxn id="31" idx="3"/>
            <a:endCxn id="35" idx="1"/>
          </p:cNvCxnSpPr>
          <p:nvPr/>
        </p:nvCxnSpPr>
        <p:spPr>
          <a:xfrm>
            <a:off x="7016376" y="3776299"/>
            <a:ext cx="798725" cy="5202"/>
          </a:xfrm>
          <a:prstGeom prst="straightConnector1">
            <a:avLst/>
          </a:prstGeom>
          <a:noFill/>
          <a:ln w="9525" cap="flat" cmpd="sng">
            <a:solidFill>
              <a:schemeClr val="dk2"/>
            </a:solidFill>
            <a:prstDash val="solid"/>
            <a:round/>
            <a:headEnd type="none" w="med" len="med"/>
            <a:tailEnd type="triangle" w="med" len="med"/>
          </a:ln>
        </p:spPr>
      </p:cxnSp>
      <p:sp>
        <p:nvSpPr>
          <p:cNvPr id="37" name="Google Shape;142;p19">
            <a:extLst>
              <a:ext uri="{FF2B5EF4-FFF2-40B4-BE49-F238E27FC236}">
                <a16:creationId xmlns:a16="http://schemas.microsoft.com/office/drawing/2014/main" id="{DEE839EE-296D-5EFD-3768-C69D561EDD43}"/>
              </a:ext>
            </a:extLst>
          </p:cNvPr>
          <p:cNvSpPr txBox="1"/>
          <p:nvPr/>
        </p:nvSpPr>
        <p:spPr>
          <a:xfrm>
            <a:off x="7712051" y="4020551"/>
            <a:ext cx="1041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300">
                <a:solidFill>
                  <a:schemeClr val="accent1"/>
                </a:solidFill>
                <a:latin typeface="Lato"/>
                <a:ea typeface="Lato"/>
                <a:cs typeface="Lato"/>
                <a:sym typeface="Lato"/>
              </a:rPr>
              <a:t>Image description</a:t>
            </a:r>
            <a:endParaRPr sz="1300">
              <a:solidFill>
                <a:schemeClr val="accent1"/>
              </a:solidFill>
              <a:latin typeface="Lato"/>
              <a:ea typeface="Lato"/>
              <a:cs typeface="Lato"/>
              <a:sym typeface="Lato"/>
            </a:endParaRPr>
          </a:p>
        </p:txBody>
      </p:sp>
      <p:cxnSp>
        <p:nvCxnSpPr>
          <p:cNvPr id="38" name="Google Shape;143;p19">
            <a:extLst>
              <a:ext uri="{FF2B5EF4-FFF2-40B4-BE49-F238E27FC236}">
                <a16:creationId xmlns:a16="http://schemas.microsoft.com/office/drawing/2014/main" id="{4115D630-453B-3F7C-6589-B7F7F9802C4F}"/>
              </a:ext>
            </a:extLst>
          </p:cNvPr>
          <p:cNvCxnSpPr>
            <a:stCxn id="22" idx="1"/>
            <a:endCxn id="23" idx="0"/>
          </p:cNvCxnSpPr>
          <p:nvPr/>
        </p:nvCxnSpPr>
        <p:spPr>
          <a:xfrm flipH="1">
            <a:off x="2127624" y="2905474"/>
            <a:ext cx="587475" cy="449177"/>
          </a:xfrm>
          <a:prstGeom prst="straightConnector1">
            <a:avLst/>
          </a:prstGeom>
          <a:noFill/>
          <a:ln w="9525" cap="flat" cmpd="sng">
            <a:solidFill>
              <a:schemeClr val="dk2"/>
            </a:solidFill>
            <a:prstDash val="dash"/>
            <a:round/>
            <a:headEnd type="none" w="med" len="med"/>
            <a:tailEnd type="triangle" w="med" len="med"/>
          </a:ln>
        </p:spPr>
      </p:cxn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Презентация2" id="{0E3422D2-66DD-48A8-92AD-38892F6C1A30}" vid="{81CCDA4E-A18F-4826-B11D-205FC05A076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Luxe</Template>
  <TotalTime>9708</TotalTime>
  <Words>1283</Words>
  <Application>Microsoft Macintosh PowerPoint</Application>
  <PresentationFormat>Экран (16:9)</PresentationFormat>
  <Paragraphs>142</Paragraphs>
  <Slides>20</Slides>
  <Notes>19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Lato</vt:lpstr>
      <vt:lpstr>Open Sans</vt:lpstr>
      <vt:lpstr>Economica</vt:lpstr>
      <vt:lpstr>Arial</vt:lpstr>
      <vt:lpstr>Times New Roman</vt:lpstr>
      <vt:lpstr>Luxe</vt:lpstr>
      <vt:lpstr>Дослідження методів ін'єкції знань для великих мовних моделей</vt:lpstr>
      <vt:lpstr>Аналіз предметної галузі</vt:lpstr>
      <vt:lpstr>Огляд аналогів</vt:lpstr>
      <vt:lpstr>Огляд аналогів</vt:lpstr>
      <vt:lpstr>Постановка задачі</vt:lpstr>
      <vt:lpstr>Методологія </vt:lpstr>
      <vt:lpstr>Методологія </vt:lpstr>
      <vt:lpstr>Методологія </vt:lpstr>
      <vt:lpstr>Архітектурна система для проведення експериментального дослідження</vt:lpstr>
      <vt:lpstr>Опис програмного забезпечення, що було використано у дослідженні</vt:lpstr>
      <vt:lpstr>Зміст проведеного експерименту</vt:lpstr>
      <vt:lpstr>Зміст проведеного експерименту</vt:lpstr>
      <vt:lpstr>Результати експерименту </vt:lpstr>
      <vt:lpstr>Результати експерименту </vt:lpstr>
      <vt:lpstr>Висновки </vt:lpstr>
      <vt:lpstr>Апробація результатів дослідження</vt:lpstr>
      <vt:lpstr>Дякую за увагу!</vt:lpstr>
      <vt:lpstr>Sample 58</vt:lpstr>
      <vt:lpstr>Sample 83</vt:lpstr>
      <vt:lpstr>Sample 82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fliahin</dc:creator>
  <cp:lastModifiedBy>fliahin</cp:lastModifiedBy>
  <cp:revision>30</cp:revision>
  <dcterms:created xsi:type="dcterms:W3CDTF">2025-05-29T20:31:39Z</dcterms:created>
  <dcterms:modified xsi:type="dcterms:W3CDTF">2025-06-05T15:18:55Z</dcterms:modified>
</cp:coreProperties>
</file>